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49000987"/>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271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қыркүйек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86232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қыркүйек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28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29</a:t>
            </a:r>
            <a:r>
              <a:rPr lang="kk-KZ" sz="1200" b="1" dirty="0" smtClean="0">
                <a:solidFill>
                  <a:prstClr val="black"/>
                </a:solidFill>
                <a:latin typeface="Times New Roman" panose="02020603050405020304" pitchFamily="18" charset="0"/>
                <a:cs typeface="Times New Roman" panose="02020603050405020304" pitchFamily="18" charset="0"/>
              </a:rPr>
              <a:t> 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 сағ. 20-дейін</a:t>
            </a:r>
          </a:p>
          <a:p>
            <a:pPr algn="just"/>
            <a:r>
              <a:rPr lang="kk-KZ" sz="1200" dirty="0">
                <a:solidFill>
                  <a:prstClr val="black"/>
                </a:solidFill>
                <a:latin typeface="Times New Roman" panose="02020603050405020304" pitchFamily="18" charset="0"/>
              </a:rPr>
              <a:t>Б</a:t>
            </a:r>
            <a:r>
              <a:rPr lang="kk-KZ" sz="1200" smtClean="0">
                <a:solidFill>
                  <a:prstClr val="black"/>
                </a:solidFill>
                <a:latin typeface="Times New Roman" panose="02020603050405020304" pitchFamily="18" charset="0"/>
              </a:rPr>
              <a:t>ұлтты</a:t>
            </a:r>
            <a:r>
              <a:rPr lang="kk-KZ" sz="1200" dirty="0">
                <a:solidFill>
                  <a:prstClr val="black"/>
                </a:solidFill>
                <a:latin typeface="Times New Roman" panose="02020603050405020304" pitchFamily="18" charset="0"/>
              </a:rPr>
              <a:t>, жауын-шашын (жаңбырдың соңы қарға ұласады), көктайғақ. Тұман. Солтүстік-шығыстан жел соғады, күші 9-14, екпіні 15-20 м/с. Ауа температурасы түнде 1-3 градус үсік, күндіз 4-6 градус жылы</a:t>
            </a:r>
            <a:r>
              <a:rPr lang="kk-KZ" sz="1200" dirty="0" smtClean="0">
                <a:solidFill>
                  <a:prstClr val="black"/>
                </a:solidFill>
                <a:latin typeface="Times New Roman" panose="02020603050405020304" pitchFamily="18" charset="0"/>
              </a:rPr>
              <a:t>.</a:t>
            </a:r>
          </a:p>
          <a:p>
            <a:pPr algn="just"/>
            <a:r>
              <a:rPr lang="kk-KZ" sz="1200" kern="900" dirty="0" smtClean="0">
                <a:solidFill>
                  <a:srgbClr val="000000"/>
                </a:solidFill>
                <a:latin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қыркүйек </a:t>
            </a:r>
          </a:p>
          <a:p>
            <a:pPr algn="ctr"/>
            <a:r>
              <a:rPr lang="kk-KZ" sz="1200" b="1" dirty="0" smtClean="0">
                <a:solidFill>
                  <a:prstClr val="black"/>
                </a:solidFill>
                <a:latin typeface="Times New Roman" panose="02020603050405020304" pitchFamily="18" charset="0"/>
                <a:cs typeface="Times New Roman" panose="02020603050405020304" pitchFamily="18" charset="0"/>
              </a:rPr>
              <a:t>29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30 </a:t>
            </a:r>
            <a:r>
              <a:rPr lang="kk-KZ" sz="1200" b="1" dirty="0">
                <a:solidFill>
                  <a:prstClr val="black"/>
                </a:solidFill>
                <a:latin typeface="Times New Roman" panose="02020603050405020304" pitchFamily="18" charset="0"/>
                <a:cs typeface="Times New Roman" panose="02020603050405020304" pitchFamily="18" charset="0"/>
              </a:rPr>
              <a:t>қыркүйек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smtClean="0">
                <a:latin typeface="Times New Roman" panose="02020603050405020304" pitchFamily="18" charset="0"/>
              </a:rPr>
              <a:t>Көшпелі б</a:t>
            </a:r>
            <a:r>
              <a:rPr lang="ru-RU" sz="1200" dirty="0" err="1" smtClean="0">
                <a:solidFill>
                  <a:prstClr val="black"/>
                </a:solidFill>
                <a:latin typeface="Times New Roman" panose="02020603050405020304" pitchFamily="18" charset="0"/>
                <a:cs typeface="Times New Roman" panose="02020603050405020304" pitchFamily="18" charset="0"/>
              </a:rPr>
              <a:t>ұлтты</a:t>
            </a:r>
            <a:r>
              <a:rPr lang="ru-RU" sz="1200" dirty="0" smtClean="0">
                <a:solidFill>
                  <a:prstClr val="black"/>
                </a:solidFill>
                <a:latin typeface="Times New Roman" panose="02020603050405020304" pitchFamily="18" charset="0"/>
                <a:cs typeface="Times New Roman" panose="02020603050405020304" pitchFamily="18" charset="0"/>
              </a:rPr>
              <a:t>, жауын-шашынсыз</a:t>
            </a:r>
            <a:r>
              <a:rPr lang="ru-RU" sz="12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a:t>
            </a:r>
            <a:r>
              <a:rPr lang="kk-KZ" sz="1200" kern="900" dirty="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күші 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2-4 </a:t>
            </a:r>
            <a:r>
              <a:rPr lang="kk-KZ" sz="1200" kern="900" dirty="0" smtClean="0">
                <a:solidFill>
                  <a:srgbClr val="000000"/>
                </a:solidFill>
                <a:latin typeface="Times New Roman" panose="02020603050405020304" pitchFamily="18" charset="0"/>
                <a:ea typeface="Times New Roman" panose="02020603050405020304" pitchFamily="18" charset="0"/>
              </a:rPr>
              <a:t>градус аяз</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9783074"/>
              </p:ext>
            </p:extLst>
          </p:nvPr>
        </p:nvGraphicFramePr>
        <p:xfrm>
          <a:off x="5024389" y="4169325"/>
          <a:ext cx="4716320" cy="2220396"/>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xmlns="" val="3583770891"/>
                    </a:ext>
                  </a:extLst>
                </a:gridCol>
                <a:gridCol w="1447914">
                  <a:extLst>
                    <a:ext uri="{9D8B030D-6E8A-4147-A177-3AD203B41FA5}">
                      <a16:colId xmlns:a16="http://schemas.microsoft.com/office/drawing/2014/main" xmlns="" val="1276116030"/>
                    </a:ext>
                  </a:extLst>
                </a:gridCol>
                <a:gridCol w="1453592">
                  <a:extLst>
                    <a:ext uri="{9D8B030D-6E8A-4147-A177-3AD203B41FA5}">
                      <a16:colId xmlns:a16="http://schemas.microsoft.com/office/drawing/2014/main" xmlns="" val="2096923049"/>
                    </a:ext>
                  </a:extLst>
                </a:gridCol>
              </a:tblGrid>
              <a:tr h="3949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30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0.493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305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30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29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8293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2187636834"/>
              </p:ext>
            </p:extLst>
          </p:nvPr>
        </p:nvGraphicFramePr>
        <p:xfrm>
          <a:off x="4996988" y="6248200"/>
          <a:ext cx="4780548" cy="579120"/>
        </p:xfrm>
        <a:graphic>
          <a:graphicData uri="http://schemas.openxmlformats.org/drawingml/2006/table">
            <a:tbl>
              <a:tblPr/>
              <a:tblGrid>
                <a:gridCol w="4780548">
                  <a:extLst>
                    <a:ext uri="{9D8B030D-6E8A-4147-A177-3AD203B41FA5}">
                      <a16:colId xmlns:a16="http://schemas.microsoft.com/office/drawing/2014/main" xmlns="" val="20000"/>
                    </a:ext>
                  </a:extLst>
                </a:gridCol>
              </a:tblGrid>
              <a:tr h="4700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1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28</a:t>
            </a:r>
            <a:r>
              <a:rPr lang="kk-KZ" sz="1200" b="1" dirty="0" smtClean="0">
                <a:solidFill>
                  <a:prstClr val="black"/>
                </a:solidFill>
                <a:latin typeface="Times New Roman" panose="02020603050405020304" pitchFamily="18" charset="0"/>
                <a:cs typeface="Times New Roman" panose="02020603050405020304" pitchFamily="18" charset="0"/>
              </a:rPr>
              <a:t> қыркүйек</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2247" y="2589664"/>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prstClr val="black"/>
                </a:solidFill>
                <a:latin typeface="Times New Roman" panose="02020603050405020304" pitchFamily="18" charset="0"/>
                <a:cs typeface="Times New Roman" panose="02020603050405020304" pitchFamily="18" charset="0"/>
              </a:rPr>
              <a:t>29,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30 </a:t>
            </a:r>
            <a:r>
              <a:rPr lang="kk-KZ" sz="1200" dirty="0">
                <a:solidFill>
                  <a:prstClr val="black"/>
                </a:solidFill>
                <a:latin typeface="Times New Roman" panose="02020603050405020304" pitchFamily="18" charset="0"/>
                <a:cs typeface="Times New Roman" panose="02020603050405020304" pitchFamily="18" charset="0"/>
              </a:rPr>
              <a:t>қыркүйек </a:t>
            </a:r>
            <a:r>
              <a:rPr lang="ru-RU" sz="1200" dirty="0">
                <a:solidFill>
                  <a:prstClr val="black"/>
                </a:solidFill>
                <a:latin typeface="Times New Roman" panose="02020603050405020304" pitchFamily="18" charset="0"/>
                <a:cs typeface="Times New Roman" panose="02020603050405020304" pitchFamily="18" charset="0"/>
              </a:rPr>
              <a:t>2025 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 Лемешко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26012</TotalTime>
  <Words>593</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5096</cp:revision>
  <cp:lastPrinted>2021-07-01T07:38:07Z</cp:lastPrinted>
  <dcterms:created xsi:type="dcterms:W3CDTF">2018-03-27T06:03:00Z</dcterms:created>
  <dcterms:modified xsi:type="dcterms:W3CDTF">2025-09-28T08:46:16Z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