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rPr dirty="0" err="1"/>
              <a:t>Қазақстан</a:t>
            </a:r>
            <a:r>
              <a:rPr dirty="0"/>
              <a:t> </a:t>
            </a:r>
            <a:r>
              <a:rPr dirty="0" err="1"/>
              <a:t>Республикасы</a:t>
            </a:r>
            <a:r>
              <a:rPr dirty="0"/>
              <a:t> </a:t>
            </a:r>
            <a:r>
              <a:rPr dirty="0" err="1"/>
              <a:t>Экология</a:t>
            </a:r>
            <a:r>
              <a:rPr dirty="0"/>
              <a:t> </a:t>
            </a:r>
            <a:r>
              <a:rPr dirty="0" err="1"/>
              <a:t>және</a:t>
            </a:r>
            <a:r>
              <a:rPr dirty="0"/>
              <a:t> </a:t>
            </a:r>
            <a:r>
              <a:rPr dirty="0" err="1"/>
              <a:t>табиғи</a:t>
            </a:r>
            <a:r>
              <a:rPr dirty="0"/>
              <a:t> </a:t>
            </a:r>
            <a:r>
              <a:rPr dirty="0" err="1"/>
              <a:t>ресурстар</a:t>
            </a:r>
            <a:r>
              <a:rPr dirty="0"/>
              <a:t> </a:t>
            </a:r>
            <a:r>
              <a:rPr dirty="0" err="1"/>
              <a:t>министрлігі</a:t>
            </a:r>
            <a:endParaRPr dirty="0"/>
          </a:p>
          <a:p>
            <a:pPr algn="ctr">
              <a:defRPr sz="1200" b="1">
                <a:solidFill>
                  <a:srgbClr val="0070C0"/>
                </a:solidFill>
                <a:latin typeface="Times New Roman"/>
                <a:ea typeface="Times New Roman"/>
                <a:cs typeface="Times New Roman"/>
                <a:sym typeface="Times New Roman"/>
              </a:defRPr>
            </a:pPr>
            <a:r>
              <a:rPr dirty="0"/>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336099224"/>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273</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30</a:t>
                      </a:r>
                      <a:r>
                        <a:rPr lang="en-US" baseline="0" dirty="0"/>
                        <a:t> </a:t>
                      </a:r>
                      <a:r>
                        <a:rPr lang="kk-KZ" baseline="0" dirty="0"/>
                        <a:t>қыркүйек</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2929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dirty="0">
                <a:latin typeface="Times New Roman" panose="02020603050405020304" pitchFamily="18" charset="0"/>
                <a:ea typeface="Calibri"/>
                <a:cs typeface="Times New Roman" pitchFamily="18" charset="0"/>
              </a:rPr>
              <a:t>01 </a:t>
            </a:r>
            <a:r>
              <a:rPr lang="kk-KZ" altLang="ru-RU" sz="1100" b="1" dirty="0">
                <a:latin typeface="Times New Roman" panose="02020603050405020304" pitchFamily="18" charset="0"/>
                <a:ea typeface="Calibri"/>
                <a:cs typeface="Times New Roman" pitchFamily="18" charset="0"/>
              </a:rPr>
              <a:t>қазанға</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anose="02020603050405020304" pitchFamily="18" charset="0"/>
                <a:ea typeface="Calibri"/>
                <a:cs typeface="Times New Roman" pitchFamily="18" charset="0"/>
              </a:rPr>
              <a:t>30 </a:t>
            </a:r>
            <a:r>
              <a:rPr lang="ru-RU" altLang="ru-RU" sz="1100" b="1" dirty="0" err="1">
                <a:latin typeface="Times New Roman" panose="02020603050405020304" pitchFamily="18" charset="0"/>
                <a:ea typeface="Calibri"/>
                <a:cs typeface="Times New Roman" pitchFamily="18" charset="0"/>
              </a:rPr>
              <a:t>қыркүйек</a:t>
            </a:r>
            <a:r>
              <a:rPr lang="ru-RU" altLang="ru-RU" sz="1100" b="1" dirty="0">
                <a:latin typeface="Times New Roman" panose="02020603050405020304" pitchFamily="18" charset="0"/>
                <a:ea typeface="Calibri"/>
                <a:cs typeface="Times New Roman" pitchFamily="18" charset="0"/>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ru-RU" altLang="ru-RU" sz="1100" b="1" dirty="0">
                <a:latin typeface="Times New Roman" panose="02020603050405020304" pitchFamily="18" charset="0"/>
                <a:ea typeface="Calibri"/>
                <a:cs typeface="Times New Roman" pitchFamily="18" charset="0"/>
              </a:rPr>
              <a:t>01 </a:t>
            </a:r>
            <a:r>
              <a:rPr lang="ru-RU" altLang="ru-RU" sz="1100" b="1" dirty="0" err="1">
                <a:latin typeface="Times New Roman" panose="02020603050405020304" pitchFamily="18" charset="0"/>
                <a:ea typeface="Calibri"/>
                <a:cs typeface="Times New Roman" pitchFamily="18" charset="0"/>
              </a:rPr>
              <a:t>қазан</a:t>
            </a:r>
            <a:r>
              <a:rPr lang="ru-RU" altLang="ru-RU" sz="1100" b="1" dirty="0">
                <a:latin typeface="Times New Roman" panose="02020603050405020304" pitchFamily="18" charset="0"/>
                <a:ea typeface="Calibri"/>
                <a:cs typeface="Times New Roman" pitchFamily="18" charset="0"/>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hangingPunct="1">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a:t>
            </a:r>
            <a:r>
              <a:rPr lang="kk-KZ" sz="1100" dirty="0">
                <a:solidFill>
                  <a:prstClr val="black"/>
                </a:solidFill>
                <a:latin typeface="Times New Roman" panose="02020603050405020304" pitchFamily="18" charset="0"/>
                <a:ea typeface="Calibri"/>
                <a:cs typeface="Times New Roman" pitchFamily="18" charset="0"/>
              </a:rPr>
              <a:t>жауын-шашынсыз. С</a:t>
            </a:r>
            <a:r>
              <a:rPr lang="kk-KZ" sz="1100" kern="0" dirty="0">
                <a:solidFill>
                  <a:prstClr val="black"/>
                </a:solidFill>
                <a:latin typeface="Times New Roman" panose="02020603050405020304" pitchFamily="18" charset="0"/>
                <a:ea typeface="Calibri"/>
                <a:cs typeface="Times New Roman" pitchFamily="18" charset="0"/>
                <a:sym typeface="Calibri"/>
              </a:rPr>
              <a:t>олтүстік-батыстан жел соғады, күші түнде 2-7, күндіз 9-14 м/с. </a:t>
            </a:r>
            <a:r>
              <a:rPr lang="kk-KZ" sz="1100" dirty="0">
                <a:solidFill>
                  <a:prstClr val="black"/>
                </a:solidFill>
                <a:latin typeface="Times New Roman" panose="02020603050405020304" pitchFamily="18" charset="0"/>
                <a:ea typeface="Calibri"/>
                <a:cs typeface="Times New Roman" pitchFamily="18" charset="0"/>
              </a:rPr>
              <a:t>Ауа температурасы түнде 4-6 градус аяз, күндіз 6-8 градус жылы. </a:t>
            </a:r>
          </a:p>
          <a:p>
            <a:pPr indent="182563" algn="just" hangingPunct="1">
              <a:defRPr/>
            </a:pPr>
            <a:endParaRPr lang="kk-KZ" sz="1100" dirty="0">
              <a:solidFill>
                <a:prstClr val="black"/>
              </a:solidFill>
              <a:latin typeface="Times New Roman" panose="02020603050405020304"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kk-KZ" altLang="ru-RU" sz="1100" b="1" kern="0" dirty="0">
                <a:solidFill>
                  <a:srgbClr val="000000"/>
                </a:solidFill>
                <a:latin typeface="Times New Roman" panose="02020603050405020304" pitchFamily="18" charset="0"/>
                <a:ea typeface="Calibri"/>
                <a:cs typeface="Times New Roman" pitchFamily="18" charset="0"/>
                <a:sym typeface="Calibri"/>
              </a:rPr>
              <a:t>02</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kk-KZ" altLang="ru-RU" sz="1100" b="1" kern="0" dirty="0">
                <a:solidFill>
                  <a:srgbClr val="000000"/>
                </a:solidFill>
                <a:latin typeface="Times New Roman" panose="02020603050405020304" pitchFamily="18" charset="0"/>
                <a:ea typeface="Calibri"/>
                <a:cs typeface="Times New Roman" pitchFamily="18" charset="0"/>
                <a:sym typeface="Calibri"/>
              </a:rPr>
              <a:t>қазанға</a:t>
            </a: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anose="02020603050405020304" pitchFamily="18" charset="0"/>
                <a:ea typeface="Calibri"/>
                <a:cs typeface="Times New Roman" pitchFamily="18" charset="0"/>
              </a:rPr>
              <a:t>01 қазан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02</a:t>
            </a:r>
            <a:r>
              <a:rPr lang="kk-KZ" sz="1100" b="1" kern="0" dirty="0">
                <a:solidFill>
                  <a:srgbClr val="000000"/>
                </a:solidFill>
                <a:latin typeface="Times New Roman" panose="02020603050405020304" pitchFamily="18" charset="0"/>
                <a:ea typeface="Calibri"/>
                <a:cs typeface="Times New Roman" pitchFamily="18" charset="0"/>
                <a:sym typeface="Calibri"/>
              </a:rPr>
              <a:t> қазан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kk-KZ" sz="1100" dirty="0">
                <a:solidFill>
                  <a:prstClr val="black"/>
                </a:solidFill>
                <a:latin typeface="Times New Roman" panose="02020603050405020304" pitchFamily="18" charset="0"/>
                <a:ea typeface="Calibri"/>
                <a:cs typeface="Times New Roman" pitchFamily="18" charset="0"/>
              </a:rPr>
              <a:t>, кей уақыттарда жауын-шашын (жаңбыр қарға ұласады). Солтүстік батыстан </a:t>
            </a:r>
            <a:r>
              <a:rPr lang="kk-KZ" sz="1100" kern="0" dirty="0">
                <a:solidFill>
                  <a:prstClr val="black"/>
                </a:solidFill>
                <a:latin typeface="Times New Roman" panose="02020603050405020304" pitchFamily="18" charset="0"/>
                <a:ea typeface="Calibri"/>
                <a:cs typeface="Times New Roman" pitchFamily="18" charset="0"/>
                <a:sym typeface="Calibri"/>
              </a:rPr>
              <a:t>жел соғады, күші 9-14, екпіні 15-20 </a:t>
            </a:r>
            <a:r>
              <a:rPr lang="kk-KZ" sz="1100" dirty="0">
                <a:solidFill>
                  <a:prstClr val="black"/>
                </a:solidFill>
                <a:latin typeface="Times New Roman" panose="02020603050405020304" pitchFamily="18" charset="0"/>
                <a:ea typeface="Calibri"/>
                <a:cs typeface="Times New Roman" pitchFamily="18" charset="0"/>
              </a:rPr>
              <a:t>м/с</a:t>
            </a:r>
            <a:r>
              <a:rPr lang="ru-RU" sz="1100" kern="0" dirty="0">
                <a:solidFill>
                  <a:prstClr val="black"/>
                </a:solidFill>
                <a:latin typeface="Times New Roman" panose="02020603050405020304" pitchFamily="18" charset="0"/>
                <a:ea typeface="Calibri"/>
                <a:cs typeface="Times New Roman" pitchFamily="18" charset="0"/>
                <a:sym typeface="Calibri"/>
              </a:rPr>
              <a:t>. А</a:t>
            </a:r>
            <a:r>
              <a:rPr lang="kk-KZ" sz="1100" kern="0" dirty="0">
                <a:solidFill>
                  <a:prstClr val="black"/>
                </a:solidFill>
                <a:latin typeface="Times New Roman" panose="02020603050405020304" pitchFamily="18" charset="0"/>
                <a:ea typeface="Calibri"/>
                <a:cs typeface="Times New Roman" pitchFamily="18" charset="0"/>
                <a:sym typeface="Calibri"/>
              </a:rPr>
              <a:t>уа температурасы 1-3 градус жылы.</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30 қыркүйек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76943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8288" algn="just">
              <a:defRPr/>
            </a:pPr>
            <a:r>
              <a:rPr lang="ru-RU" sz="1100" b="1" dirty="0">
                <a:solidFill>
                  <a:schemeClr val="tx1"/>
                </a:solidFill>
                <a:latin typeface="Times New Roman" panose="02020603050405020304" pitchFamily="18" charset="0"/>
                <a:cs typeface="Times New Roman" panose="02020603050405020304" pitchFamily="18" charset="0"/>
              </a:rPr>
              <a:t>01 </a:t>
            </a:r>
            <a:r>
              <a:rPr lang="ru-RU" sz="1100" b="1" dirty="0" err="1">
                <a:solidFill>
                  <a:schemeClr val="tx1"/>
                </a:solidFill>
                <a:latin typeface="Times New Roman" panose="02020603050405020304" pitchFamily="18" charset="0"/>
                <a:cs typeface="Times New Roman" panose="02020603050405020304" pitchFamily="18" charset="0"/>
              </a:rPr>
              <a:t>қазанда</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altLang="ru-RU" sz="1100" b="1" dirty="0" err="1">
                <a:solidFill>
                  <a:prstClr val="black"/>
                </a:solidFill>
                <a:latin typeface="Times New Roman" pitchFamily="18" charset="0"/>
                <a:cs typeface="Times New Roman" pitchFamily="18" charset="0"/>
              </a:rPr>
              <a:t>жиналуына</a:t>
            </a:r>
            <a:r>
              <a:rPr lang="ru-RU" altLang="ru-RU" sz="1100" b="1" dirty="0">
                <a:solidFill>
                  <a:prstClr val="black"/>
                </a:solidFill>
                <a:latin typeface="Times New Roman" pitchFamily="18" charset="0"/>
                <a:cs typeface="Times New Roman" pitchFamily="18" charset="0"/>
              </a:rPr>
              <a:t> </a:t>
            </a:r>
            <a:r>
              <a:rPr lang="kk-KZ" altLang="en-US" sz="1100" dirty="0">
                <a:solidFill>
                  <a:schemeClr val="tx1"/>
                </a:solidFill>
                <a:latin typeface="Times New Roman"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algn="just">
              <a:defRPr/>
            </a:pP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көтеріңкі</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күтіледі</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13" name="TextBox 13">
            <a:extLst>
              <a:ext uri="{FF2B5EF4-FFF2-40B4-BE49-F238E27FC236}">
                <a16:creationId xmlns:a16="http://schemas.microsoft.com/office/drawing/2014/main" id="{AE5975BC-07C3-4B31-BDAF-C2A515383DB3}"/>
              </a:ext>
            </a:extLst>
          </p:cNvPr>
          <p:cNvSpPr txBox="1">
            <a:spLocks noChangeArrowheads="1"/>
          </p:cNvSpPr>
          <p:nvPr/>
        </p:nvSpPr>
        <p:spPr bwMode="hidden">
          <a:xfrm>
            <a:off x="4965699" y="3332750"/>
            <a:ext cx="4795838"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100" dirty="0">
                <a:latin typeface="Times New Roman" panose="02020603050405020304" pitchFamily="18" charset="0"/>
                <a:cs typeface="Times New Roman" panose="02020603050405020304" pitchFamily="18" charset="0"/>
              </a:rPr>
              <a:t>1, 2, 3 </a:t>
            </a:r>
            <a:r>
              <a:rPr lang="ru-RU" altLang="ru-RU" sz="1100" dirty="0" err="1">
                <a:latin typeface="Times New Roman" panose="02020603050405020304" pitchFamily="18" charset="0"/>
                <a:cs typeface="Times New Roman" panose="02020603050405020304" pitchFamily="18" charset="0"/>
              </a:rPr>
              <a:t>дәрежелі</a:t>
            </a:r>
            <a:r>
              <a:rPr lang="ru-RU" altLang="ru-RU" sz="1100" dirty="0">
                <a:latin typeface="Times New Roman" panose="02020603050405020304" pitchFamily="18" charset="0"/>
                <a:cs typeface="Times New Roman" panose="02020603050405020304" pitchFamily="18" charset="0"/>
              </a:rPr>
              <a:t> ҚМЖ </a:t>
            </a:r>
            <a:r>
              <a:rPr lang="ru-RU" altLang="ru-RU" sz="1100" dirty="0" err="1">
                <a:latin typeface="Times New Roman" panose="02020603050405020304" pitchFamily="18" charset="0"/>
                <a:cs typeface="Times New Roman" panose="02020603050405020304" pitchFamily="18" charset="0"/>
              </a:rPr>
              <a:t>ескертуі</a:t>
            </a:r>
            <a:r>
              <a:rPr lang="ru-RU" altLang="ru-RU" sz="1100" dirty="0">
                <a:latin typeface="Times New Roman" panose="02020603050405020304" pitchFamily="18" charset="0"/>
                <a:cs typeface="Times New Roman" panose="02020603050405020304" pitchFamily="18" charset="0"/>
              </a:rPr>
              <a:t> </a:t>
            </a:r>
            <a:r>
              <a:rPr lang="ru-RU" altLang="ru-RU" sz="1100" dirty="0" err="1">
                <a:latin typeface="Times New Roman" panose="02020603050405020304" pitchFamily="18" charset="0"/>
                <a:cs typeface="Times New Roman" panose="02020603050405020304" pitchFamily="18" charset="0"/>
              </a:rPr>
              <a:t>жоқ</a:t>
            </a:r>
            <a:endParaRPr lang="ru-RU" altLang="ru-RU" sz="1100" dirty="0">
              <a:latin typeface="Times New Roman" panose="02020603050405020304" pitchFamily="18" charset="0"/>
              <a:cs typeface="Times New Roman" panose="02020603050405020304" pitchFamily="18" charset="0"/>
            </a:endParaRPr>
          </a:p>
        </p:txBody>
      </p:sp>
      <p:graphicFrame>
        <p:nvGraphicFramePr>
          <p:cNvPr id="15" name="Table">
            <a:extLst>
              <a:ext uri="{FF2B5EF4-FFF2-40B4-BE49-F238E27FC236}">
                <a16:creationId xmlns:a16="http://schemas.microsoft.com/office/drawing/2014/main" id="{686830A8-5F5F-4CB5-ACB2-CD31C9922A67}"/>
              </a:ext>
            </a:extLst>
          </p:cNvPr>
          <p:cNvGraphicFramePr/>
          <p:nvPr>
            <p:extLst>
              <p:ext uri="{D42A27DB-BD31-4B8C-83A1-F6EECF244321}">
                <p14:modId xmlns:p14="http://schemas.microsoft.com/office/powerpoint/2010/main" val="3147499295"/>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984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34</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8786"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Смагулова С.</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көтеріңкі</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өте</a:t>
                      </a:r>
                      <a:r>
                        <a:rPr sz="1000" dirty="0">
                          <a:latin typeface="Times New Roman"/>
                          <a:ea typeface="Times New Roman"/>
                          <a:cs typeface="Times New Roman"/>
                          <a:sym typeface="Times New Roman"/>
                        </a:rPr>
                        <a:t> </a:t>
                      </a:r>
                      <a:r>
                        <a:rPr sz="1000" dirty="0" err="1">
                          <a:latin typeface="Times New Roman"/>
                          <a:ea typeface="Times New Roman"/>
                          <a:cs typeface="Times New Roman"/>
                          <a:sym typeface="Times New Roman"/>
                        </a:rPr>
                        <a:t>жоғары</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2890</TotalTime>
  <Words>679</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263</cp:revision>
  <dcterms:modified xsi:type="dcterms:W3CDTF">2025-09-30T09:52:22Z</dcterms:modified>
</cp:coreProperties>
</file>