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138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80894232"/>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890300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smtClean="0"/>
                        <a:t>274</a:t>
                      </a:r>
                      <a:r>
                        <a:rPr dirty="0" smtClean="0"/>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ru-RU" baseline="0" dirty="0" smtClean="0"/>
                        <a:t>01 </a:t>
                      </a:r>
                      <a:r>
                        <a:rPr lang="ru-RU" baseline="0" dirty="0" err="1" smtClean="0"/>
                        <a:t>қазан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smtClean="0">
                <a:latin typeface="Times New Roman" panose="02020603050405020304" pitchFamily="18" charset="0"/>
                <a:ea typeface="Calibri"/>
                <a:cs typeface="Times New Roman" pitchFamily="18" charset="0"/>
              </a:rPr>
              <a:t>02 </a:t>
            </a:r>
            <a:r>
              <a:rPr lang="kk-KZ" altLang="ru-RU" sz="1100" b="1" dirty="0">
                <a:latin typeface="Times New Roman" panose="02020603050405020304" pitchFamily="18" charset="0"/>
                <a:ea typeface="Calibri"/>
                <a:cs typeface="Times New Roman" pitchFamily="18" charset="0"/>
              </a:rPr>
              <a:t>қазанға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smtClean="0">
                <a:solidFill>
                  <a:srgbClr val="000000"/>
                </a:solidFill>
                <a:latin typeface="Times New Roman" panose="02020603050405020304" pitchFamily="18" charset="0"/>
                <a:ea typeface="Calibri"/>
                <a:cs typeface="Times New Roman" pitchFamily="18" charset="0"/>
                <a:sym typeface="Calibri"/>
              </a:rPr>
              <a:t>01 </a:t>
            </a:r>
            <a:r>
              <a:rPr lang="ru-RU" altLang="ru-RU" sz="1100" b="1" kern="0" dirty="0" err="1" smtClean="0">
                <a:solidFill>
                  <a:srgbClr val="000000"/>
                </a:solidFill>
                <a:latin typeface="Times New Roman" panose="02020603050405020304" pitchFamily="18" charset="0"/>
                <a:ea typeface="Calibri"/>
                <a:cs typeface="Times New Roman" pitchFamily="18" charset="0"/>
                <a:sym typeface="Calibri"/>
              </a:rPr>
              <a:t>қазан</a:t>
            </a:r>
            <a:r>
              <a:rPr lang="ru-RU" altLang="ru-RU" sz="1100" b="1" kern="0" dirty="0" smtClean="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smtClean="0">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smtClean="0">
                <a:latin typeface="Times New Roman" panose="02020603050405020304" pitchFamily="18" charset="0"/>
                <a:ea typeface="Calibri"/>
                <a:cs typeface="Times New Roman" pitchFamily="18" charset="0"/>
              </a:rPr>
              <a:t>02 </a:t>
            </a:r>
            <a:r>
              <a:rPr lang="ru-RU" altLang="ru-RU" sz="1100" b="1" dirty="0" err="1">
                <a:latin typeface="Times New Roman" panose="02020603050405020304" pitchFamily="18" charset="0"/>
                <a:ea typeface="Calibri"/>
                <a:cs typeface="Times New Roman" pitchFamily="18" charset="0"/>
              </a:rPr>
              <a:t>қазан</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smtClean="0">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kern="0" dirty="0" smtClean="0">
                <a:solidFill>
                  <a:prstClr val="black"/>
                </a:solidFill>
                <a:latin typeface="Times New Roman" panose="02020603050405020304" pitchFamily="18" charset="0"/>
                <a:ea typeface="Calibri"/>
                <a:cs typeface="Times New Roman" pitchFamily="18" charset="0"/>
                <a:sym typeface="Calibri"/>
              </a:rPr>
              <a:t>, кей уақыттарда жауын-шашын (жаңбыр, қар)</a:t>
            </a:r>
            <a:r>
              <a:rPr lang="kk-KZ" sz="1100" dirty="0" smtClean="0">
                <a:solidFill>
                  <a:prstClr val="black"/>
                </a:solidFill>
                <a:latin typeface="Times New Roman" panose="02020603050405020304" pitchFamily="18" charset="0"/>
                <a:ea typeface="Calibri"/>
                <a:cs typeface="Times New Roman" pitchFamily="18" charset="0"/>
              </a:rPr>
              <a:t>. </a:t>
            </a:r>
            <a:r>
              <a:rPr lang="kk-KZ" sz="1100" dirty="0">
                <a:solidFill>
                  <a:prstClr val="black"/>
                </a:solidFill>
                <a:latin typeface="Times New Roman" panose="02020603050405020304" pitchFamily="18" charset="0"/>
                <a:ea typeface="Calibri"/>
                <a:cs typeface="Times New Roman" pitchFamily="18" charset="0"/>
              </a:rPr>
              <a:t>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олтүстік-батыстан жел соғады, </a:t>
            </a:r>
            <a:r>
              <a:rPr lang="kk-KZ" sz="1100" kern="0" dirty="0" smtClean="0">
                <a:solidFill>
                  <a:prstClr val="black"/>
                </a:solidFill>
                <a:latin typeface="Times New Roman" panose="02020603050405020304" pitchFamily="18" charset="0"/>
                <a:ea typeface="Calibri"/>
                <a:cs typeface="Times New Roman" pitchFamily="18" charset="0"/>
                <a:sym typeface="Calibri"/>
              </a:rPr>
              <a:t>күші 9-14, таңертен және күндіз екпіні         15-20, кей уақыттарда 23 м/с</a:t>
            </a:r>
            <a:r>
              <a:rPr lang="kk-KZ" sz="1100" kern="0" dirty="0">
                <a:solidFill>
                  <a:prstClr val="black"/>
                </a:solidFill>
                <a:latin typeface="Times New Roman" panose="02020603050405020304" pitchFamily="18" charset="0"/>
                <a:ea typeface="Calibri"/>
                <a:cs typeface="Times New Roman" pitchFamily="18" charset="0"/>
                <a:sym typeface="Calibri"/>
              </a:rPr>
              <a:t>.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a:t>
            </a:r>
            <a:r>
              <a:rPr lang="kk-KZ" sz="1100" dirty="0" smtClean="0">
                <a:solidFill>
                  <a:prstClr val="black"/>
                </a:solidFill>
                <a:latin typeface="Times New Roman" panose="02020603050405020304" pitchFamily="18" charset="0"/>
                <a:ea typeface="Calibri"/>
                <a:cs typeface="Times New Roman" pitchFamily="18" charset="0"/>
              </a:rPr>
              <a:t>2-4, күндіз                       </a:t>
            </a:r>
            <a:r>
              <a:rPr lang="kk-KZ" sz="1100" dirty="0">
                <a:solidFill>
                  <a:prstClr val="black"/>
                </a:solidFill>
                <a:latin typeface="Times New Roman" panose="02020603050405020304" pitchFamily="18" charset="0"/>
                <a:ea typeface="Calibri"/>
                <a:cs typeface="Times New Roman" pitchFamily="18" charset="0"/>
              </a:rPr>
              <a:t>6-8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smtClean="0">
                <a:solidFill>
                  <a:srgbClr val="000000"/>
                </a:solidFill>
                <a:latin typeface="Times New Roman" panose="02020603050405020304" pitchFamily="18" charset="0"/>
                <a:ea typeface="Calibri"/>
                <a:cs typeface="Times New Roman" pitchFamily="18" charset="0"/>
                <a:sym typeface="Calibri"/>
              </a:rPr>
              <a:t>03</a:t>
            </a:r>
            <a:r>
              <a:rPr lang="ru-RU" altLang="ru-RU" sz="1100" b="1" kern="0" dirty="0" smtClean="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қазанға</a:t>
            </a:r>
          </a:p>
          <a:p>
            <a:pPr indent="182563" algn="ctr" eaLnBrk="1" fontAlgn="auto" hangingPunct="1">
              <a:spcBef>
                <a:spcPts val="0"/>
              </a:spcBef>
              <a:spcAft>
                <a:spcPts val="0"/>
              </a:spcAft>
              <a:buFont typeface="Arial" panose="020B0604020202020204" pitchFamily="34" charset="0"/>
              <a:buNone/>
              <a:defRPr/>
            </a:pPr>
            <a:r>
              <a:rPr lang="kk-KZ" altLang="ru-RU" sz="1100" b="1" dirty="0" smtClean="0">
                <a:latin typeface="Times New Roman" panose="02020603050405020304" pitchFamily="18" charset="0"/>
                <a:ea typeface="Calibri"/>
                <a:cs typeface="Times New Roman" pitchFamily="18" charset="0"/>
              </a:rPr>
              <a:t>02 </a:t>
            </a:r>
            <a:r>
              <a:rPr lang="kk-KZ" altLang="ru-RU" sz="1100" b="1" dirty="0">
                <a:latin typeface="Times New Roman" panose="02020603050405020304" pitchFamily="18" charset="0"/>
                <a:ea typeface="Calibri"/>
                <a:cs typeface="Times New Roman" pitchFamily="18" charset="0"/>
              </a:rPr>
              <a:t>қазан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kern="0" dirty="0" smtClean="0">
                <a:solidFill>
                  <a:srgbClr val="000000"/>
                </a:solidFill>
                <a:latin typeface="Times New Roman" panose="02020603050405020304" pitchFamily="18" charset="0"/>
                <a:ea typeface="Calibri"/>
                <a:cs typeface="Times New Roman" pitchFamily="18" charset="0"/>
                <a:sym typeface="Calibri"/>
              </a:rPr>
              <a:t>03</a:t>
            </a:r>
            <a:r>
              <a:rPr lang="kk-KZ" sz="1100" b="1" kern="0" dirty="0" smtClean="0">
                <a:solidFill>
                  <a:srgbClr val="000000"/>
                </a:solidFill>
                <a:latin typeface="Times New Roman" panose="02020603050405020304" pitchFamily="18" charset="0"/>
                <a:ea typeface="Calibri"/>
                <a:cs typeface="Times New Roman" pitchFamily="18" charset="0"/>
                <a:sym typeface="Calibri"/>
              </a:rPr>
              <a:t> </a:t>
            </a:r>
            <a:r>
              <a:rPr lang="kk-KZ" sz="1100" b="1" kern="0" dirty="0">
                <a:solidFill>
                  <a:srgbClr val="000000"/>
                </a:solidFill>
                <a:latin typeface="Times New Roman" panose="02020603050405020304" pitchFamily="18" charset="0"/>
                <a:ea typeface="Calibri"/>
                <a:cs typeface="Times New Roman" pitchFamily="18" charset="0"/>
                <a:sym typeface="Calibri"/>
              </a:rPr>
              <a:t>қазан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a:solidFill>
                  <a:prstClr val="black"/>
                </a:solidFill>
                <a:latin typeface="Times New Roman" panose="02020603050405020304" pitchFamily="18" charset="0"/>
                <a:ea typeface="Calibri"/>
                <a:cs typeface="Times New Roman" pitchFamily="18" charset="0"/>
                <a:sym typeface="Calibri"/>
              </a:rPr>
              <a:t>Көшпелі </a:t>
            </a:r>
            <a:r>
              <a:rPr lang="kk-KZ" sz="1100" kern="0" smtClean="0">
                <a:solidFill>
                  <a:prstClr val="black"/>
                </a:solidFill>
                <a:latin typeface="Times New Roman" panose="02020603050405020304" pitchFamily="18" charset="0"/>
                <a:ea typeface="Calibri"/>
                <a:cs typeface="Times New Roman" pitchFamily="18" charset="0"/>
                <a:sym typeface="Calibri"/>
              </a:rPr>
              <a:t>бұлтты</a:t>
            </a:r>
            <a:r>
              <a:rPr lang="kk-KZ" sz="1100" smtClean="0">
                <a:solidFill>
                  <a:prstClr val="black"/>
                </a:solidFill>
                <a:latin typeface="Times New Roman" panose="02020603050405020304" pitchFamily="18" charset="0"/>
                <a:ea typeface="Calibri"/>
                <a:cs typeface="Times New Roman" pitchFamily="18" charset="0"/>
              </a:rPr>
              <a:t>, қар. </a:t>
            </a:r>
            <a:r>
              <a:rPr lang="kk-KZ" sz="1100" dirty="0" smtClean="0">
                <a:solidFill>
                  <a:prstClr val="black"/>
                </a:solidFill>
                <a:latin typeface="Times New Roman" panose="02020603050405020304" pitchFamily="18" charset="0"/>
                <a:ea typeface="Calibri"/>
                <a:cs typeface="Times New Roman" pitchFamily="18" charset="0"/>
              </a:rPr>
              <a:t>Тұман. Солтүстік </a:t>
            </a:r>
            <a:r>
              <a:rPr lang="kk-KZ" sz="1100" dirty="0">
                <a:solidFill>
                  <a:prstClr val="black"/>
                </a:solidFill>
                <a:latin typeface="Times New Roman" panose="02020603050405020304" pitchFamily="18" charset="0"/>
                <a:ea typeface="Calibri"/>
                <a:cs typeface="Times New Roman" pitchFamily="18" charset="0"/>
              </a:rPr>
              <a:t>батыстан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a:t>
            </a:r>
            <a:r>
              <a:rPr lang="kk-KZ" sz="1100" dirty="0" smtClean="0">
                <a:solidFill>
                  <a:prstClr val="black"/>
                </a:solidFill>
                <a:latin typeface="Times New Roman" panose="02020603050405020304" pitchFamily="18" charset="0"/>
                <a:ea typeface="Calibri"/>
                <a:cs typeface="Times New Roman" pitchFamily="18" charset="0"/>
              </a:rPr>
              <a:t>7-12</a:t>
            </a:r>
            <a:r>
              <a:rPr lang="kk-KZ" sz="1100" dirty="0">
                <a:solidFill>
                  <a:prstClr val="black"/>
                </a:solidFill>
                <a:latin typeface="Times New Roman" panose="02020603050405020304" pitchFamily="18" charset="0"/>
                <a:ea typeface="Calibri"/>
                <a:cs typeface="Times New Roman" pitchFamily="18" charset="0"/>
              </a:rPr>
              <a:t> </a:t>
            </a:r>
            <a:r>
              <a:rPr lang="kk-KZ" sz="1100" dirty="0" smtClean="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smtClean="0">
                <a:solidFill>
                  <a:prstClr val="black"/>
                </a:solidFill>
                <a:latin typeface="Times New Roman" panose="02020603050405020304" pitchFamily="18" charset="0"/>
                <a:ea typeface="Calibri"/>
                <a:cs typeface="Times New Roman" pitchFamily="18" charset="0"/>
              </a:rPr>
              <a:t>2-4</a:t>
            </a:r>
            <a:r>
              <a:rPr lang="kk-KZ" sz="1100" kern="0" dirty="0" smtClean="0">
                <a:solidFill>
                  <a:prstClr val="black"/>
                </a:solidFill>
                <a:latin typeface="Times New Roman" panose="02020603050405020304" pitchFamily="18" charset="0"/>
                <a:ea typeface="Calibri"/>
                <a:cs typeface="Times New Roman" pitchFamily="18" charset="0"/>
                <a:sym typeface="Calibri"/>
              </a:rPr>
              <a:t> градус аяз.</a:t>
            </a:r>
            <a:endParaRPr lang="kk-KZ" sz="11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smtClean="0"/>
              <a:t>01 қазан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100" dirty="0" err="1">
                <a:solidFill>
                  <a:schemeClr val="tx1"/>
                </a:solidFill>
                <a:latin typeface="Times New Roman" panose="02020603050405020304" pitchFamily="18" charset="0"/>
                <a:cs typeface="Times New Roman" panose="02020603050405020304" pitchFamily="18" charset="0"/>
              </a:rPr>
              <a:t>М</a:t>
            </a:r>
            <a:r>
              <a:rPr lang="ru-RU" sz="1100" dirty="0" err="1" smtClean="0">
                <a:solidFill>
                  <a:schemeClr val="tx1"/>
                </a:solidFill>
                <a:latin typeface="Times New Roman" panose="02020603050405020304" pitchFamily="18" charset="0"/>
                <a:cs typeface="Times New Roman" panose="02020603050405020304" pitchFamily="18" charset="0"/>
              </a:rPr>
              <a:t>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сейіліуіне</a:t>
            </a:r>
            <a:r>
              <a:rPr lang="ru-RU" altLang="ru-RU" sz="1100" b="1" dirty="0" smtClean="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 xmlns:a16="http://schemas.microsoft.com/office/drawing/2014/main" id="{686830A8-5F5F-4CB5-ACB2-CD31C9922A67}"/>
              </a:ext>
            </a:extLst>
          </p:cNvPr>
          <p:cNvGraphicFramePr/>
          <p:nvPr>
            <p:extLst>
              <p:ext uri="{D42A27DB-BD31-4B8C-83A1-F6EECF244321}">
                <p14:modId xmlns:p14="http://schemas.microsoft.com/office/powerpoint/2010/main" val="122910566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78</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36</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smtClean="0">
                <a:latin typeface="Times New Roman"/>
                <a:ea typeface="Times New Roman"/>
                <a:cs typeface="Times New Roman"/>
                <a:sym typeface="Times New Roman"/>
              </a:rPr>
              <a:t>/</a:t>
            </a:r>
            <a:r>
              <a:rPr lang="kk-KZ" sz="1200" dirty="0" smtClean="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 xmlns:a16="http://schemas.microsoft.com/office/drawing/2014/main" val="20000"/>
                    </a:ext>
                  </a:extLst>
                </a:gridCol>
                <a:gridCol w="3081337">
                  <a:extLst>
                    <a:ext uri="{9D8B030D-6E8A-4147-A177-3AD203B41FA5}">
                      <a16:colId xmlns=""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 xmlns:a16="http://schemas.microsoft.com/office/drawing/2014/main" val="20000"/>
                    </a:ext>
                  </a:extLst>
                </a:gridCol>
                <a:gridCol w="3759200">
                  <a:extLst>
                    <a:ext uri="{9D8B030D-6E8A-4147-A177-3AD203B41FA5}">
                      <a16:colId xmlns=""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 xmlns:a16="http://schemas.microsoft.com/office/drawing/2014/main" val="20000"/>
                    </a:ext>
                  </a:extLst>
                </a:gridCol>
                <a:gridCol w="2017711">
                  <a:extLst>
                    <a:ext uri="{9D8B030D-6E8A-4147-A177-3AD203B41FA5}">
                      <a16:colId xmlns=""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2930</TotalTime>
  <Words>525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Helvetica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baron</cp:lastModifiedBy>
  <cp:revision>270</cp:revision>
  <dcterms:modified xsi:type="dcterms:W3CDTF">2025-10-01T08:55:50Z</dcterms:modified>
</cp:coreProperties>
</file>