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9" d="100"/>
          <a:sy n="99" d="100"/>
        </p:scale>
        <p:origin x="90" y="22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42196158"/>
              </p:ext>
            </p:extLst>
          </p:nvPr>
        </p:nvGraphicFramePr>
        <p:xfrm>
          <a:off x="344488" y="2564903"/>
          <a:ext cx="4464268" cy="1554480"/>
        </p:xfrm>
        <a:graphic>
          <a:graphicData uri="http://schemas.openxmlformats.org/drawingml/2006/table">
            <a:tbl>
              <a:tblPr/>
              <a:tblGrid>
                <a:gridCol w="4464268">
                  <a:extLst>
                    <a:ext uri="{9D8B030D-6E8A-4147-A177-3AD203B41FA5}">
                      <a16:colId xmlns:a16="http://schemas.microsoft.com/office/drawing/2014/main" xmlns="" val="20000"/>
                    </a:ext>
                  </a:extLst>
                </a:gridCol>
              </a:tblGrid>
              <a:tr h="15121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275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102405" y="2866137"/>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9784859"/>
              </p:ext>
            </p:extLst>
          </p:nvPr>
        </p:nvGraphicFramePr>
        <p:xfrm>
          <a:off x="5072359" y="4822214"/>
          <a:ext cx="4662697" cy="115393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40136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0855">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016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50855">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1340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a:t>
                      </a:r>
                      <a:r>
                        <a:rPr lang="en-US" sz="1100" b="0" i="0" u="none" strike="noStrike" dirty="0" smtClean="0">
                          <a:solidFill>
                            <a:srgbClr val="000000"/>
                          </a:solidFill>
                          <a:effectLst/>
                          <a:latin typeface="Calibri" panose="020F0502020204030204" pitchFamily="34" charset="0"/>
                        </a:rPr>
                        <a:t>68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0855">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0.763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3563" y="4188697"/>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02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smtClean="0">
                <a:latin typeface="Times New Roman" panose="02020603050405020304" pitchFamily="18" charset="0"/>
                <a:cs typeface="Times New Roman" panose="02020603050405020304" pitchFamily="18" charset="0"/>
              </a:rPr>
              <a:t>0</a:t>
            </a:r>
            <a:r>
              <a:rPr lang="en-US" altLang="ru-RU" sz="1100" b="1" dirty="0" smtClean="0">
                <a:latin typeface="Times New Roman" panose="02020603050405020304" pitchFamily="18" charset="0"/>
                <a:cs typeface="Times New Roman" panose="02020603050405020304" pitchFamily="18" charset="0"/>
              </a:rPr>
              <a:t>3 </a:t>
            </a:r>
            <a:r>
              <a:rPr lang="ru-RU" altLang="ru-RU" sz="1100" b="1" dirty="0" err="1" smtClean="0">
                <a:latin typeface="Times New Roman" panose="02020603050405020304" pitchFamily="18" charset="0"/>
                <a:cs typeface="Times New Roman" panose="02020603050405020304" pitchFamily="18" charset="0"/>
              </a:rPr>
              <a:t>қазан</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2</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қазан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3</a:t>
            </a:r>
            <a:r>
              <a:rPr lang="kk-KZ" altLang="ru-RU" sz="1100" b="1" dirty="0" smtClean="0">
                <a:solidFill>
                  <a:srgbClr val="000000"/>
                </a:solidFill>
                <a:latin typeface="Times New Roman" panose="02020603050405020304" pitchFamily="18" charset="0"/>
                <a:cs typeface="Times New Roman" panose="02020603050405020304" pitchFamily="18" charset="0"/>
              </a:rPr>
              <a:t> қазан</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оңтүстік-шығысқа ауыспалы,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7-9,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20-22 жылы</a:t>
            </a:r>
            <a:r>
              <a:rPr lang="kk-KZ" sz="1100" dirty="0">
                <a:solidFill>
                  <a:prstClr val="black"/>
                </a:solidFill>
                <a:latin typeface="Times New Roman" pitchFamily="18" charset="0"/>
                <a:cs typeface="Times New Roman" pitchFamily="18" charset="0"/>
              </a:rPr>
              <a:t>.</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4</a:t>
            </a:r>
            <a:r>
              <a:rPr lang="kk-KZ" sz="1100" b="1" dirty="0" smtClean="0">
                <a:solidFill>
                  <a:srgbClr val="000000"/>
                </a:solidFill>
                <a:latin typeface="Times New Roman" panose="02020603050405020304" pitchFamily="18" charset="0"/>
                <a:cs typeface="Times New Roman" panose="02020603050405020304" pitchFamily="18" charset="0"/>
              </a:rPr>
              <a:t> қазан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3</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қазан</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қазан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8-10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107563" y="3778863"/>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a:t>
            </a:r>
            <a:r>
              <a:rPr lang="kk-KZ" altLang="ru-RU" sz="1000" b="1" i="1">
                <a:solidFill>
                  <a:srgbClr val="000000"/>
                </a:solidFill>
                <a:latin typeface="Times New Roman" panose="02020603050405020304" pitchFamily="18" charset="0"/>
                <a:cs typeface="Times New Roman" panose="02020603050405020304" pitchFamily="18" charset="0"/>
              </a:rPr>
              <a:t>Н.А</a:t>
            </a:r>
            <a:r>
              <a:rPr lang="kk-KZ" altLang="ru-RU" sz="1000" b="1" i="1"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30855</TotalTime>
  <Words>578</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4060</cp:revision>
  <cp:lastPrinted>2021-07-01T07:38:07Z</cp:lastPrinted>
  <dcterms:created xsi:type="dcterms:W3CDTF">2018-03-27T06:03:00Z</dcterms:created>
  <dcterms:modified xsi:type="dcterms:W3CDTF">2025-10-02T07:06:27Z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