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0" d="100"/>
          <a:sy n="110" d="100"/>
        </p:scale>
        <p:origin x="1380" y="13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4166871358"/>
      </p:ext>
    </p:extLst>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xmlns=""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extLst/>
          </a:blip>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163299039"/>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xmlns=""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smtClean="0"/>
                        <a:t>№</a:t>
                      </a:r>
                      <a:r>
                        <a:rPr lang="kk-KZ" dirty="0" smtClean="0"/>
                        <a:t>27</a:t>
                      </a:r>
                      <a:r>
                        <a:rPr lang="" dirty="0" smtClean="0"/>
                        <a:t>6</a:t>
                      </a:r>
                      <a:r>
                        <a:rPr dirty="0" smtClean="0"/>
                        <a:t> </a:t>
                      </a:r>
                      <a:r>
                        <a:rPr dirty="0"/>
                        <a:t>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smtClean="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smtClean="0"/>
                        <a:t>жыл</a:t>
                      </a:r>
                      <a:r>
                        <a:rPr lang="ru-RU" baseline="0" dirty="0" smtClean="0"/>
                        <a:t> </a:t>
                      </a:r>
                      <a:r>
                        <a:rPr lang="kk-KZ" baseline="0" dirty="0" smtClean="0"/>
                        <a:t>0</a:t>
                      </a:r>
                      <a:r>
                        <a:rPr lang="" baseline="0" dirty="0" smtClean="0"/>
                        <a:t>3</a:t>
                      </a:r>
                      <a:r>
                        <a:rPr lang="ru-RU" baseline="0" dirty="0" smtClean="0"/>
                        <a:t> </a:t>
                      </a:r>
                      <a:r>
                        <a:rPr lang="kk-KZ" baseline="0" dirty="0" smtClean="0"/>
                        <a:t>қазан</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hangingPunct="1">
              <a:defRPr/>
            </a:pPr>
            <a:r>
              <a:rPr lang="ru-RU" altLang="ru-RU" sz="1200" b="1" dirty="0">
                <a:latin typeface="Times New Roman" panose="02020603050405020304" pitchFamily="18" charset="0"/>
                <a:cs typeface="Times New Roman" pitchFamily="18" charset="0"/>
              </a:rPr>
              <a:t>Астана </a:t>
            </a:r>
            <a:r>
              <a:rPr lang="ru-RU" altLang="ru-RU" sz="1200" b="1" dirty="0" err="1">
                <a:latin typeface="Times New Roman" panose="02020603050405020304" pitchFamily="18" charset="0"/>
                <a:cs typeface="Times New Roman" pitchFamily="18" charset="0"/>
              </a:rPr>
              <a:t>қаласы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бойынша</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ауа-райы</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болжамы</a:t>
            </a:r>
            <a:r>
              <a:rPr lang="ru-RU" altLang="ru-RU" sz="1200" b="1" dirty="0">
                <a:latin typeface="Times New Roman" panose="02020603050405020304" pitchFamily="18" charset="0"/>
                <a:cs typeface="Times New Roman" pitchFamily="18" charset="0"/>
              </a:rPr>
              <a:t> </a:t>
            </a:r>
          </a:p>
          <a:p>
            <a:pPr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ru-RU" altLang="ru-RU" sz="1200" b="1" dirty="0" smtClean="0">
                <a:latin typeface="Times New Roman" panose="02020603050405020304" pitchFamily="18" charset="0"/>
                <a:cs typeface="Times New Roman" pitchFamily="18" charset="0"/>
              </a:rPr>
              <a:t>0</a:t>
            </a:r>
            <a:r>
              <a:rPr lang="" altLang="ru-RU" sz="1200" b="1" dirty="0" smtClean="0">
                <a:latin typeface="Times New Roman" panose="02020603050405020304" pitchFamily="18" charset="0"/>
                <a:cs typeface="Times New Roman" pitchFamily="18" charset="0"/>
              </a:rPr>
              <a:t>4</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endParaRPr lang="ru-RU" altLang="ru-RU" sz="1200" b="1" dirty="0">
              <a:latin typeface="Times New Roman" panose="02020603050405020304" pitchFamily="18" charset="0"/>
              <a:cs typeface="Times New Roman" pitchFamily="18" charset="0"/>
            </a:endParaRPr>
          </a:p>
          <a:p>
            <a:pPr algn="ctr" hangingPunct="1">
              <a:defRPr/>
            </a:pPr>
            <a:r>
              <a:rPr lang="ru-RU" altLang="ru-RU" sz="1200" b="1" dirty="0" smtClean="0">
                <a:latin typeface="Times New Roman" panose="02020603050405020304" pitchFamily="18" charset="0"/>
                <a:cs typeface="Times New Roman" pitchFamily="18" charset="0"/>
              </a:rPr>
              <a:t>0</a:t>
            </a:r>
            <a:r>
              <a:rPr lang="" altLang="ru-RU" sz="1200" b="1" dirty="0" smtClean="0">
                <a:latin typeface="Times New Roman" panose="02020603050405020304" pitchFamily="18" charset="0"/>
                <a:cs typeface="Times New Roman" pitchFamily="18" charset="0"/>
              </a:rPr>
              <a:t>3</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қазан</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a:t>
            </a:r>
            <a:r>
              <a:rPr lang="ru-RU" altLang="ru-RU" sz="1200" b="1" dirty="0" smtClean="0">
                <a:latin typeface="Times New Roman" panose="02020603050405020304" pitchFamily="18" charset="0"/>
                <a:cs typeface="Times New Roman" pitchFamily="18" charset="0"/>
              </a:rPr>
              <a:t>0</a:t>
            </a:r>
            <a:r>
              <a:rPr lang="" altLang="ru-RU" sz="1200" b="1" dirty="0" smtClean="0">
                <a:latin typeface="Times New Roman" panose="02020603050405020304" pitchFamily="18" charset="0"/>
                <a:cs typeface="Times New Roman" pitchFamily="18" charset="0"/>
              </a:rPr>
              <a:t>4</a:t>
            </a:r>
            <a:r>
              <a:rPr lang="ru-RU" altLang="ru-RU" sz="1200" b="1" dirty="0" smtClean="0">
                <a:latin typeface="Times New Roman" panose="02020603050405020304" pitchFamily="18" charset="0"/>
                <a:cs typeface="Times New Roman" pitchFamily="18" charset="0"/>
              </a:rPr>
              <a:t> </a:t>
            </a:r>
            <a:r>
              <a:rPr lang="ru-RU" altLang="ru-RU" sz="1200" b="1" dirty="0" err="1" smtClean="0">
                <a:latin typeface="Times New Roman" panose="02020603050405020304" pitchFamily="18" charset="0"/>
                <a:cs typeface="Times New Roman" pitchFamily="18" charset="0"/>
              </a:rPr>
              <a:t>қазан</a:t>
            </a:r>
            <a:r>
              <a:rPr lang="ru-RU" altLang="ru-RU" sz="1200" b="1" dirty="0" smtClean="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indent="182563" algn="just" hangingPunct="1">
              <a:defRPr/>
            </a:pPr>
            <a:r>
              <a:rPr lang="kk-KZ" sz="1200" dirty="0">
                <a:solidFill>
                  <a:prstClr val="black"/>
                </a:solidFill>
                <a:latin typeface="Times New Roman" panose="02020603050405020304" pitchFamily="18" charset="0"/>
                <a:cs typeface="Times New Roman" pitchFamily="18" charset="0"/>
              </a:rPr>
              <a:t>Көшпелі бұлтты, </a:t>
            </a:r>
            <a:r>
              <a:rPr lang="kk-KZ" sz="1200" dirty="0" smtClean="0">
                <a:solidFill>
                  <a:prstClr val="black"/>
                </a:solidFill>
                <a:latin typeface="Times New Roman" panose="02020603050405020304" pitchFamily="18" charset="0"/>
                <a:cs typeface="Times New Roman" pitchFamily="18" charset="0"/>
              </a:rPr>
              <a:t>таңертең және күндіз аздаған жауын-шашын </a:t>
            </a:r>
            <a:r>
              <a:rPr lang=""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жаңбыр, қар</a:t>
            </a:r>
            <a:r>
              <a:rPr lang="" sz="1200" dirty="0" smtClean="0">
                <a:solidFill>
                  <a:prstClr val="black"/>
                </a:solidFill>
                <a:latin typeface="Times New Roman" panose="02020603050405020304" pitchFamily="18" charset="0"/>
                <a:cs typeface="Times New Roman" pitchFamily="18" charset="0"/>
              </a:rPr>
              <a:t>)</a:t>
            </a:r>
            <a:r>
              <a:rPr lang="kk-KZ" sz="1200" dirty="0" smtClean="0">
                <a:solidFill>
                  <a:prstClr val="black"/>
                </a:solidFill>
                <a:latin typeface="Times New Roman" panose="02020603050405020304" pitchFamily="18" charset="0"/>
                <a:cs typeface="Times New Roman" pitchFamily="18" charset="0"/>
              </a:rPr>
              <a:t>. </a:t>
            </a:r>
            <a:r>
              <a:rPr lang="kk-KZ" sz="1200" dirty="0" smtClean="0">
                <a:solidFill>
                  <a:prstClr val="black"/>
                </a:solidFill>
                <a:latin typeface="Times New Roman" panose="02020603050405020304" pitchFamily="18" charset="0"/>
                <a:cs typeface="Times New Roman" pitchFamily="18" charset="0"/>
              </a:rPr>
              <a:t>Солтүстік-батыстан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9-14 м/с</a:t>
            </a:r>
            <a:r>
              <a:rPr lang="kk-KZ" sz="1200" dirty="0">
                <a:solidFill>
                  <a:prstClr val="black"/>
                </a:solidFill>
                <a:latin typeface="Times New Roman" panose="02020603050405020304" pitchFamily="18" charset="0"/>
                <a:cs typeface="Times New Roman" pitchFamily="18" charset="0"/>
              </a:rPr>
              <a:t>. Ауа температурасы түнде </a:t>
            </a:r>
            <a:r>
              <a:rPr lang="kk-KZ" sz="1200" dirty="0" smtClean="0">
                <a:solidFill>
                  <a:prstClr val="black"/>
                </a:solidFill>
                <a:latin typeface="Times New Roman" panose="02020603050405020304" pitchFamily="18" charset="0"/>
                <a:cs typeface="Times New Roman" pitchFamily="18" charset="0"/>
              </a:rPr>
              <a:t>0-2, </a:t>
            </a:r>
            <a:r>
              <a:rPr lang="kk-KZ" sz="1200" dirty="0">
                <a:solidFill>
                  <a:prstClr val="black"/>
                </a:solidFill>
                <a:latin typeface="Times New Roman" panose="02020603050405020304" pitchFamily="18" charset="0"/>
                <a:cs typeface="Times New Roman" pitchFamily="18" charset="0"/>
              </a:rPr>
              <a:t>күндіз </a:t>
            </a:r>
            <a:r>
              <a:rPr lang="kk-KZ" sz="1200" dirty="0" smtClean="0">
                <a:solidFill>
                  <a:prstClr val="black"/>
                </a:solidFill>
                <a:latin typeface="Times New Roman" panose="02020603050405020304" pitchFamily="18" charset="0"/>
                <a:cs typeface="Times New Roman" pitchFamily="18" charset="0"/>
              </a:rPr>
              <a:t>6-8 </a:t>
            </a:r>
            <a:r>
              <a:rPr lang="kk-KZ" sz="1200" dirty="0">
                <a:solidFill>
                  <a:prstClr val="black"/>
                </a:solidFill>
                <a:latin typeface="Times New Roman" panose="02020603050405020304" pitchFamily="18" charset="0"/>
                <a:cs typeface="Times New Roman" pitchFamily="18" charset="0"/>
              </a:rPr>
              <a:t>градус жылы. </a:t>
            </a:r>
          </a:p>
          <a:p>
            <a:pPr indent="182563" algn="just" hangingPunct="1">
              <a:defRPr/>
            </a:pPr>
            <a:endParaRPr lang="kk-KZ" sz="1200" dirty="0">
              <a:solidFill>
                <a:prstClr val="black"/>
              </a:solidFill>
              <a:latin typeface="Times New Roman" panose="02020603050405020304" pitchFamily="18" charset="0"/>
              <a:cs typeface="Times New Roman" pitchFamily="18" charset="0"/>
            </a:endParaRPr>
          </a:p>
          <a:p>
            <a:pPr indent="182563" algn="ctr" hangingPunct="1">
              <a:defRPr/>
            </a:pPr>
            <a:r>
              <a:rPr lang="ru-RU" altLang="ru-RU" sz="1200" b="1" dirty="0">
                <a:latin typeface="Times New Roman" panose="02020603050405020304" pitchFamily="18" charset="0"/>
                <a:cs typeface="Times New Roman" pitchFamily="18" charset="0"/>
              </a:rPr>
              <a:t>2025 </a:t>
            </a:r>
            <a:r>
              <a:rPr lang="ru-RU" altLang="ru-RU" sz="1200" b="1" dirty="0" err="1">
                <a:latin typeface="Times New Roman" panose="02020603050405020304" pitchFamily="18" charset="0"/>
                <a:cs typeface="Times New Roman" pitchFamily="18" charset="0"/>
              </a:rPr>
              <a:t>жылғы</a:t>
            </a:r>
            <a:r>
              <a:rPr lang="ru-RU" altLang="ru-RU" sz="1200" b="1" dirty="0">
                <a:latin typeface="Times New Roman" panose="02020603050405020304" pitchFamily="18" charset="0"/>
                <a:cs typeface="Times New Roman" pitchFamily="18" charset="0"/>
              </a:rPr>
              <a:t> </a:t>
            </a:r>
            <a:r>
              <a:rPr lang="kk-KZ" altLang="ru-RU" sz="1200" b="1" dirty="0" smtClean="0">
                <a:latin typeface="Times New Roman" panose="02020603050405020304" pitchFamily="18" charset="0"/>
                <a:cs typeface="Times New Roman" pitchFamily="18" charset="0"/>
              </a:rPr>
              <a:t>0</a:t>
            </a:r>
            <a:r>
              <a:rPr lang="" altLang="ru-RU" sz="1200" b="1" dirty="0" smtClean="0">
                <a:latin typeface="Times New Roman" panose="02020603050405020304" pitchFamily="18" charset="0"/>
                <a:cs typeface="Times New Roman" pitchFamily="18" charset="0"/>
              </a:rPr>
              <a:t>5</a:t>
            </a:r>
            <a:r>
              <a:rPr lang="ru-RU"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қазанға</a:t>
            </a:r>
          </a:p>
          <a:p>
            <a:pPr indent="182563" algn="ctr" hangingPunct="1">
              <a:defRPr/>
            </a:pPr>
            <a:r>
              <a:rPr lang="kk-KZ" altLang="ru-RU" sz="1200" b="1" dirty="0" smtClean="0">
                <a:latin typeface="Times New Roman" panose="02020603050405020304" pitchFamily="18" charset="0"/>
                <a:cs typeface="Times New Roman" pitchFamily="18" charset="0"/>
              </a:rPr>
              <a:t>0</a:t>
            </a:r>
            <a:r>
              <a:rPr lang="" altLang="ru-RU" sz="1200" b="1" dirty="0" smtClean="0">
                <a:latin typeface="Times New Roman" panose="02020603050405020304" pitchFamily="18" charset="0"/>
                <a:cs typeface="Times New Roman" pitchFamily="18" charset="0"/>
              </a:rPr>
              <a:t>4</a:t>
            </a:r>
            <a:r>
              <a:rPr lang="kk-KZ" altLang="ru-RU" sz="1200" b="1" dirty="0" smtClean="0">
                <a:latin typeface="Times New Roman" panose="02020603050405020304" pitchFamily="18" charset="0"/>
                <a:cs typeface="Times New Roman" pitchFamily="18" charset="0"/>
              </a:rPr>
              <a:t> </a:t>
            </a:r>
            <a:r>
              <a:rPr lang="kk-KZ" altLang="ru-RU"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20-дан </a:t>
            </a:r>
            <a:r>
              <a:rPr lang="ru-RU" sz="1200" b="1" dirty="0" smtClean="0">
                <a:latin typeface="Times New Roman" panose="02020603050405020304" pitchFamily="18" charset="0"/>
                <a:cs typeface="Times New Roman" pitchFamily="18" charset="0"/>
              </a:rPr>
              <a:t>0</a:t>
            </a:r>
            <a:r>
              <a:rPr lang="" sz="1200" b="1" dirty="0" smtClean="0">
                <a:latin typeface="Times New Roman" panose="02020603050405020304" pitchFamily="18" charset="0"/>
                <a:cs typeface="Times New Roman" pitchFamily="18" charset="0"/>
              </a:rPr>
              <a:t>5</a:t>
            </a:r>
            <a:r>
              <a:rPr lang="kk-KZ" sz="1200" b="1" dirty="0" smtClean="0">
                <a:latin typeface="Times New Roman" panose="02020603050405020304" pitchFamily="18" charset="0"/>
                <a:cs typeface="Times New Roman" pitchFamily="18" charset="0"/>
              </a:rPr>
              <a:t> </a:t>
            </a:r>
            <a:r>
              <a:rPr lang="kk-KZ" sz="1200" b="1" dirty="0">
                <a:latin typeface="Times New Roman" panose="02020603050405020304" pitchFamily="18" charset="0"/>
                <a:cs typeface="Times New Roman" pitchFamily="18" charset="0"/>
              </a:rPr>
              <a:t>қазан </a:t>
            </a:r>
            <a:r>
              <a:rPr lang="ru-RU" sz="1200" b="1" dirty="0" err="1">
                <a:latin typeface="Times New Roman" panose="02020603050405020304" pitchFamily="18" charset="0"/>
                <a:cs typeface="Times New Roman" pitchFamily="18" charset="0"/>
              </a:rPr>
              <a:t>сағ</a:t>
            </a:r>
            <a:r>
              <a:rPr lang="ru-RU" sz="1200" b="1" dirty="0">
                <a:latin typeface="Times New Roman" panose="02020603050405020304" pitchFamily="18" charset="0"/>
                <a:cs typeface="Times New Roman" pitchFamily="18" charset="0"/>
              </a:rPr>
              <a:t>. 08-ге </a:t>
            </a:r>
            <a:r>
              <a:rPr lang="ru-RU" sz="1200" b="1" dirty="0" err="1">
                <a:latin typeface="Times New Roman" panose="02020603050405020304" pitchFamily="18" charset="0"/>
                <a:cs typeface="Times New Roman" pitchFamily="18" charset="0"/>
              </a:rPr>
              <a:t>дейін</a:t>
            </a:r>
            <a:endParaRPr lang="ru-RU" sz="1200" b="1" dirty="0">
              <a:latin typeface="Times New Roman" panose="02020603050405020304" pitchFamily="18" charset="0"/>
              <a:cs typeface="Times New Roman" pitchFamily="18" charset="0"/>
            </a:endParaRPr>
          </a:p>
          <a:p>
            <a:pPr indent="182563" algn="just">
              <a:defRPr/>
            </a:pPr>
            <a:r>
              <a:rPr lang="kk-KZ" sz="1200" dirty="0">
                <a:solidFill>
                  <a:prstClr val="black"/>
                </a:solidFill>
                <a:latin typeface="Times New Roman" panose="02020603050405020304" pitchFamily="18" charset="0"/>
                <a:cs typeface="Times New Roman" pitchFamily="18" charset="0"/>
              </a:rPr>
              <a:t>Көшпелі бұлтты, жауын-шашынсыз. </a:t>
            </a:r>
            <a:r>
              <a:rPr lang="kk-KZ" sz="1200" dirty="0" smtClean="0">
                <a:solidFill>
                  <a:prstClr val="black"/>
                </a:solidFill>
                <a:latin typeface="Times New Roman" panose="02020603050405020304" pitchFamily="18" charset="0"/>
                <a:cs typeface="Times New Roman" pitchFamily="18" charset="0"/>
              </a:rPr>
              <a:t>Оңтүстік-батыстан </a:t>
            </a:r>
            <a:r>
              <a:rPr lang="kk-KZ" sz="1200" dirty="0">
                <a:solidFill>
                  <a:prstClr val="black"/>
                </a:solidFill>
                <a:latin typeface="Times New Roman" panose="02020603050405020304" pitchFamily="18" charset="0"/>
                <a:cs typeface="Times New Roman" pitchFamily="18" charset="0"/>
              </a:rPr>
              <a:t>жел соғады, күші </a:t>
            </a:r>
            <a:r>
              <a:rPr lang="kk-KZ" sz="1200" dirty="0" smtClean="0">
                <a:solidFill>
                  <a:prstClr val="black"/>
                </a:solidFill>
                <a:latin typeface="Times New Roman" panose="02020603050405020304" pitchFamily="18" charset="0"/>
                <a:cs typeface="Times New Roman" pitchFamily="18" charset="0"/>
              </a:rPr>
              <a:t>5-10</a:t>
            </a:r>
            <a:r>
              <a:rPr lang="kk-KZ" sz="1200" dirty="0" smtClean="0">
                <a:solidFill>
                  <a:prstClr val="black"/>
                </a:solidFill>
                <a:latin typeface="Times New Roman" panose="02020603050405020304" pitchFamily="18" charset="0"/>
                <a:cs typeface="Times New Roman" pitchFamily="18" charset="0"/>
              </a:rPr>
              <a:t> </a:t>
            </a:r>
            <a:r>
              <a:rPr lang="kk-KZ" sz="1200" dirty="0">
                <a:solidFill>
                  <a:prstClr val="black"/>
                </a:solidFill>
                <a:latin typeface="Times New Roman" panose="02020603050405020304" pitchFamily="18" charset="0"/>
                <a:cs typeface="Times New Roman" pitchFamily="18" charset="0"/>
              </a:rPr>
              <a:t>м/с</a:t>
            </a:r>
            <a:r>
              <a:rPr lang="ru-RU" sz="1200" dirty="0">
                <a:solidFill>
                  <a:prstClr val="black"/>
                </a:solidFill>
                <a:latin typeface="Times New Roman" panose="02020603050405020304" pitchFamily="18" charset="0"/>
                <a:cs typeface="Times New Roman" pitchFamily="18" charset="0"/>
              </a:rPr>
              <a:t>. А</a:t>
            </a:r>
            <a:r>
              <a:rPr lang="kk-KZ" sz="1200" dirty="0">
                <a:solidFill>
                  <a:prstClr val="black"/>
                </a:solidFill>
                <a:latin typeface="Times New Roman" panose="02020603050405020304" pitchFamily="18" charset="0"/>
                <a:cs typeface="Times New Roman" pitchFamily="18" charset="0"/>
              </a:rPr>
              <a:t>уа </a:t>
            </a:r>
            <a:r>
              <a:rPr lang="kk-KZ" sz="1200">
                <a:solidFill>
                  <a:prstClr val="black"/>
                </a:solidFill>
                <a:latin typeface="Times New Roman" panose="02020603050405020304" pitchFamily="18" charset="0"/>
                <a:cs typeface="Times New Roman" pitchFamily="18" charset="0"/>
              </a:rPr>
              <a:t>температурасы </a:t>
            </a:r>
            <a:r>
              <a:rPr lang="kk-KZ" sz="1200" smtClean="0">
                <a:solidFill>
                  <a:prstClr val="black"/>
                </a:solidFill>
                <a:latin typeface="Times New Roman" panose="02020603050405020304" pitchFamily="18" charset="0"/>
                <a:cs typeface="Times New Roman" pitchFamily="18" charset="0"/>
              </a:rPr>
              <a:t>2-4 </a:t>
            </a:r>
            <a:r>
              <a:rPr lang="kk-KZ" sz="1200" smtClean="0">
                <a:solidFill>
                  <a:prstClr val="black"/>
                </a:solidFill>
                <a:latin typeface="Times New Roman" panose="02020603050405020304" pitchFamily="18" charset="0"/>
                <a:cs typeface="Times New Roman" pitchFamily="18" charset="0"/>
              </a:rPr>
              <a:t>градус </a:t>
            </a:r>
            <a:r>
              <a:rPr lang="kk-KZ" sz="1200" smtClean="0">
                <a:solidFill>
                  <a:prstClr val="black"/>
                </a:solidFill>
                <a:latin typeface="Times New Roman" panose="02020603050405020304" pitchFamily="18" charset="0"/>
                <a:cs typeface="Times New Roman" pitchFamily="18" charset="0"/>
              </a:rPr>
              <a:t>аяз.</a:t>
            </a:r>
            <a:endParaRPr lang="kk-KZ" sz="1200" dirty="0">
              <a:solidFill>
                <a:prstClr val="black"/>
              </a:solidFill>
              <a:latin typeface="Times New Roman" panose="02020603050405020304" pitchFamily="18" charset="0"/>
              <a:cs typeface="Times New Roman" pitchFamily="18" charset="0"/>
            </a:endParaRPr>
          </a:p>
        </p:txBody>
      </p:sp>
      <p:graphicFrame>
        <p:nvGraphicFramePr>
          <p:cNvPr id="27" name="Table"/>
          <p:cNvGraphicFramePr/>
          <p:nvPr>
            <p:extLst>
              <p:ext uri="{D42A27DB-BD31-4B8C-83A1-F6EECF244321}">
                <p14:modId xmlns:p14="http://schemas.microsoft.com/office/powerpoint/2010/main" val="2734575900"/>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xmlns="" val="20000"/>
                    </a:ext>
                  </a:extLst>
                </a:gridCol>
                <a:gridCol w="1411287">
                  <a:extLst>
                    <a:ext uri="{9D8B030D-6E8A-4147-A177-3AD203B41FA5}">
                      <a16:colId xmlns:a16="http://schemas.microsoft.com/office/drawing/2014/main" xmlns="" val="20001"/>
                    </a:ext>
                  </a:extLst>
                </a:gridCol>
                <a:gridCol w="1409700">
                  <a:extLst>
                    <a:ext uri="{9D8B030D-6E8A-4147-A177-3AD203B41FA5}">
                      <a16:colId xmlns:a16="http://schemas.microsoft.com/office/drawing/2014/main" xmlns="" val="20002"/>
                    </a:ext>
                  </a:extLst>
                </a:gridCol>
              </a:tblGrid>
              <a:tr h="365125">
                <a:tc>
                  <a:txBody>
                    <a:bodyPr/>
                    <a:lstStyle/>
                    <a:p>
                      <a:pPr algn="ctr">
                        <a:defRPr sz="1800"/>
                      </a:pPr>
                      <a:r>
                        <a:rPr sz="900" b="1" dirty="0" err="1">
                          <a:latin typeface="Times New Roman"/>
                          <a:ea typeface="Times New Roman"/>
                          <a:cs typeface="Times New Roman"/>
                          <a:sym typeface="Times New Roman"/>
                        </a:rPr>
                        <a:t>Ластаушы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зат</a:t>
                      </a:r>
                      <a:endParaRPr sz="900" b="1"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dirty="0" err="1">
                          <a:latin typeface="Times New Roman"/>
                          <a:ea typeface="Times New Roman"/>
                          <a:cs typeface="Times New Roman"/>
                          <a:sym typeface="Times New Roman"/>
                        </a:rPr>
                        <a:t>Нақты</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шоғырлану</a:t>
                      </a:r>
                      <a:r>
                        <a:rPr sz="900" b="1" dirty="0">
                          <a:latin typeface="Times New Roman"/>
                          <a:ea typeface="Times New Roman"/>
                          <a:cs typeface="Times New Roman"/>
                          <a:sym typeface="Times New Roman"/>
                        </a:rPr>
                        <a:t>, </a:t>
                      </a:r>
                      <a:r>
                        <a:rPr sz="900" b="1" dirty="0" err="1">
                          <a:latin typeface="Times New Roman"/>
                          <a:ea typeface="Times New Roman"/>
                          <a:cs typeface="Times New Roman"/>
                          <a:sym typeface="Times New Roman"/>
                        </a:rPr>
                        <a:t>мкг</a:t>
                      </a:r>
                      <a:r>
                        <a:rPr sz="900" b="1" dirty="0">
                          <a:latin typeface="Times New Roman"/>
                          <a:ea typeface="Times New Roman"/>
                          <a:cs typeface="Times New Roman"/>
                          <a:sym typeface="Times New Roman"/>
                        </a:rPr>
                        <a:t>/м3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xmlns="" val="10000"/>
                  </a:ext>
                </a:extLst>
              </a:tr>
              <a:tr h="230186">
                <a:tc>
                  <a:txBody>
                    <a:bodyPr/>
                    <a:lstStyle/>
                    <a:p>
                      <a:pPr algn="l">
                        <a:defRPr sz="1800"/>
                      </a:pPr>
                      <a:r>
                        <a:rPr sz="900">
                          <a:latin typeface="Times New Roman"/>
                          <a:ea typeface="Times New Roman"/>
                          <a:cs typeface="Times New Roman"/>
                          <a:sym typeface="Times New Roman"/>
                        </a:rPr>
                        <a:t>РМ-2,5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23</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23</a:t>
                      </a:r>
                      <a:endParaRPr lang="kk-KZ"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992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32</a:t>
                      </a:r>
                      <a:endParaRPr lang="ru-RU" sz="900" dirty="0" smtClean="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20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smtClean="0">
                          <a:latin typeface="Times New Roman"/>
                          <a:ea typeface="Times New Roman"/>
                          <a:cs typeface="Times New Roman"/>
                          <a:sym typeface="Times New Roman"/>
                        </a:rPr>
                        <a:t>0,</a:t>
                      </a:r>
                      <a:r>
                        <a:rPr lang="ru-RU" sz="900" dirty="0" smtClean="0">
                          <a:latin typeface="Times New Roman"/>
                          <a:ea typeface="Times New Roman"/>
                          <a:cs typeface="Times New Roman"/>
                          <a:sym typeface="Times New Roman"/>
                        </a:rPr>
                        <a:t>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kk-KZ" sz="900" dirty="0" smtClean="0">
                          <a:latin typeface="Times New Roman"/>
                          <a:ea typeface="Times New Roman"/>
                          <a:cs typeface="Times New Roman"/>
                          <a:sym typeface="Times New Roman"/>
                        </a:rPr>
                        <a:t>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smtClean="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xmlns=""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xmlns=""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kk-KZ" dirty="0" smtClean="0"/>
              <a:t>0</a:t>
            </a:r>
            <a:r>
              <a:rPr lang="" dirty="0" smtClean="0"/>
              <a:t>3</a:t>
            </a:r>
            <a:r>
              <a:rPr lang="ru-RU" dirty="0" smtClean="0"/>
              <a:t> </a:t>
            </a:r>
            <a:r>
              <a:rPr lang="ru-RU" dirty="0" err="1" smtClean="0"/>
              <a:t>қазан</a:t>
            </a:r>
            <a:r>
              <a:rPr dirty="0" smtClean="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50" y="2397125"/>
            <a:ext cx="4679950" cy="830993"/>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268288"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сейіліуіне</a:t>
            </a:r>
            <a:r>
              <a:rPr lang="ru-RU" altLang="ru-RU" sz="1200" b="1" dirty="0">
                <a:solidFill>
                  <a:prstClr val="black"/>
                </a:solidFill>
                <a:latin typeface="Times New Roman" pitchFamily="18" charset="0"/>
                <a:cs typeface="Times New Roman"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к-</a:t>
            </a:r>
            <a:r>
              <a:rPr dirty="0" err="1"/>
              <a:t>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dirty="0" err="1"/>
              <a:t>Ақжол</a:t>
            </a:r>
            <a:r>
              <a:rPr dirty="0"/>
              <a:t> к-</a:t>
            </a:r>
            <a:r>
              <a:rPr dirty="0" err="1"/>
              <a:t>сі</a:t>
            </a:r>
            <a:r>
              <a:rPr dirty="0"/>
              <a:t>, «</a:t>
            </a:r>
            <a:r>
              <a:rPr dirty="0" err="1"/>
              <a:t>Астана</a:t>
            </a:r>
            <a:r>
              <a:rPr dirty="0"/>
              <a:t> </a:t>
            </a:r>
            <a:r>
              <a:rPr dirty="0" err="1"/>
              <a:t>Тазалық</a:t>
            </a:r>
            <a:r>
              <a:rPr dirty="0"/>
              <a:t>» </a:t>
            </a:r>
            <a:r>
              <a:rPr dirty="0" err="1"/>
              <a:t>сарқынды</a:t>
            </a:r>
            <a:r>
              <a:rPr dirty="0"/>
              <a:t> </a:t>
            </a:r>
            <a:r>
              <a:rPr dirty="0" err="1"/>
              <a:t>сулар</a:t>
            </a:r>
            <a:r>
              <a:rPr dirty="0"/>
              <a:t> </a:t>
            </a:r>
            <a:r>
              <a:rPr dirty="0" err="1"/>
              <a:t>тұндырғышының</a:t>
            </a:r>
            <a:r>
              <a:rPr dirty="0"/>
              <a:t> </a:t>
            </a:r>
            <a:r>
              <a:rPr dirty="0" err="1"/>
              <a:t>ауданы</a:t>
            </a:r>
            <a:r>
              <a:rPr dirty="0"/>
              <a:t>;</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к-</a:t>
            </a:r>
            <a:r>
              <a:rPr dirty="0" err="1"/>
              <a:t>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к-</a:t>
            </a:r>
            <a:r>
              <a:rPr dirty="0" err="1"/>
              <a:t>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А. </a:t>
            </a:r>
            <a:r>
              <a:rPr dirty="0" err="1"/>
              <a:t>Байтұрсынов</a:t>
            </a:r>
            <a:r>
              <a:rPr dirty="0"/>
              <a:t> </a:t>
            </a:r>
            <a:r>
              <a:rPr dirty="0" err="1"/>
              <a:t>көшесі</a:t>
            </a:r>
            <a:r>
              <a:rPr dirty="0"/>
              <a:t>, 25, Х.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қ. </a:t>
            </a:r>
            <a:r>
              <a:rPr dirty="0" err="1"/>
              <a:t>Мұңайтпасов</a:t>
            </a:r>
            <a:r>
              <a:rPr dirty="0"/>
              <a:t> к-</a:t>
            </a:r>
            <a:r>
              <a:rPr dirty="0" err="1"/>
              <a:t>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smtClean="0">
                <a:latin typeface="Times New Roman"/>
                <a:ea typeface="Times New Roman"/>
                <a:cs typeface="Times New Roman"/>
                <a:sym typeface="Times New Roman"/>
              </a:rPr>
              <a:t>Дайындаған</a:t>
            </a:r>
            <a:r>
              <a:rPr sz="1200" dirty="0" smtClean="0">
                <a:latin typeface="Times New Roman"/>
                <a:ea typeface="Times New Roman"/>
                <a:cs typeface="Times New Roman"/>
                <a:sym typeface="Times New Roman"/>
              </a:rPr>
              <a:t>:</a:t>
            </a:r>
            <a:r>
              <a:rPr lang="ru-RU" sz="1200" dirty="0" smtClean="0">
                <a:latin typeface="Times New Roman"/>
                <a:ea typeface="Times New Roman"/>
                <a:cs typeface="Times New Roman"/>
                <a:sym typeface="Times New Roman"/>
              </a:rPr>
              <a:t> </a:t>
            </a:r>
            <a:r>
              <a:rPr lang="ru-RU" sz="1200" dirty="0" err="1" smtClean="0">
                <a:latin typeface="Times New Roman"/>
                <a:ea typeface="Times New Roman"/>
                <a:cs typeface="Times New Roman"/>
                <a:sym typeface="Times New Roman"/>
              </a:rPr>
              <a:t>Туяк</a:t>
            </a:r>
            <a:r>
              <a:rPr lang="ru-RU" sz="1200" dirty="0" smtClean="0">
                <a:latin typeface="Times New Roman"/>
                <a:ea typeface="Times New Roman"/>
                <a:cs typeface="Times New Roman"/>
                <a:sym typeface="Times New Roman"/>
              </a:rPr>
              <a:t> С</a:t>
            </a:r>
            <a:r>
              <a:rPr sz="1200" dirty="0" smtClean="0">
                <a:latin typeface="Times New Roman"/>
                <a:ea typeface="Times New Roman"/>
                <a:cs typeface="Times New Roman"/>
                <a:sym typeface="Times New Roman"/>
              </a:rPr>
              <a:t>. /</a:t>
            </a:r>
            <a:r>
              <a:rPr sz="1200" dirty="0" err="1" smtClean="0">
                <a:latin typeface="Times New Roman"/>
                <a:ea typeface="Times New Roman"/>
                <a:cs typeface="Times New Roman"/>
                <a:sym typeface="Times New Roman"/>
              </a:rPr>
              <a:t>Алданбергенова</a:t>
            </a:r>
            <a:r>
              <a:rPr sz="1200" dirty="0" smtClean="0">
                <a:latin typeface="Times New Roman"/>
                <a:ea typeface="Times New Roman"/>
                <a:cs typeface="Times New Roman"/>
                <a:sym typeface="Times New Roman"/>
              </a:rPr>
              <a:t>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xmlns="" val="20000"/>
                    </a:ext>
                  </a:extLst>
                </a:gridCol>
                <a:gridCol w="3081337">
                  <a:extLst>
                    <a:ext uri="{9D8B030D-6E8A-4147-A177-3AD203B41FA5}">
                      <a16:colId xmlns:a16="http://schemas.microsoft.com/office/drawing/2014/main" xmlns=""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xmlns="" val="20000"/>
                    </a:ext>
                  </a:extLst>
                </a:gridCol>
                <a:gridCol w="3759200">
                  <a:extLst>
                    <a:ext uri="{9D8B030D-6E8A-4147-A177-3AD203B41FA5}">
                      <a16:colId xmlns:a16="http://schemas.microsoft.com/office/drawing/2014/main" xmlns=""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xmlns=""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xmlns="" val="20000"/>
                    </a:ext>
                  </a:extLst>
                </a:gridCol>
                <a:gridCol w="2017711">
                  <a:extLst>
                    <a:ext uri="{9D8B030D-6E8A-4147-A177-3AD203B41FA5}">
                      <a16:colId xmlns:a16="http://schemas.microsoft.com/office/drawing/2014/main" xmlns="" val="20001"/>
                    </a:ext>
                  </a:extLst>
                </a:gridCol>
              </a:tblGrid>
              <a:tr h="457200">
                <a:tc>
                  <a:txBody>
                    <a:bodyPr/>
                    <a:lstStyle/>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endParaRPr dirty="0"/>
                    </a:p>
                    <a:p>
                      <a:pPr algn="l">
                        <a:defRPr sz="800">
                          <a:latin typeface="Times New Roman"/>
                          <a:ea typeface="Times New Roman"/>
                          <a:cs typeface="Times New Roman"/>
                          <a:sym typeface="Times New Roman"/>
                        </a:defRPr>
                      </a:pPr>
                      <a:r>
                        <a:rPr dirty="0" err="1"/>
                        <a:t>Астана</a:t>
                      </a:r>
                      <a:r>
                        <a:rPr dirty="0"/>
                        <a:t> </a:t>
                      </a:r>
                      <a:r>
                        <a:rPr dirty="0" err="1"/>
                        <a:t>қаласы</a:t>
                      </a:r>
                      <a:r>
                        <a:rPr dirty="0"/>
                        <a:t>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xmlns=""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50</TotalTime>
  <Words>515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baron</cp:lastModifiedBy>
  <cp:revision>113</cp:revision>
  <dcterms:modified xsi:type="dcterms:W3CDTF">2025-10-03T08:02:55Z</dcterms:modified>
</cp:coreProperties>
</file>