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5256" autoAdjust="0"/>
  </p:normalViewPr>
  <p:slideViewPr>
    <p:cSldViewPr showGuides="1">
      <p:cViewPr varScale="1">
        <p:scale>
          <a:sx n="74" d="100"/>
          <a:sy n="74" d="100"/>
        </p:scale>
        <p:origin x="82" y="23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33766083"/>
              </p:ext>
            </p:extLst>
          </p:nvPr>
        </p:nvGraphicFramePr>
        <p:xfrm>
          <a:off x="416496" y="3429000"/>
          <a:ext cx="4320480" cy="3006697"/>
        </p:xfrm>
        <a:graphic>
          <a:graphicData uri="http://schemas.openxmlformats.org/drawingml/2006/table">
            <a:tbl>
              <a:tblPr/>
              <a:tblGrid>
                <a:gridCol w="4320480">
                  <a:extLst>
                    <a:ext uri="{9D8B030D-6E8A-4147-A177-3AD203B41FA5}">
                      <a16:colId xmlns:a16="http://schemas.microsoft.com/office/drawing/2014/main" val="20000"/>
                    </a:ext>
                  </a:extLst>
                </a:gridCol>
              </a:tblGrid>
              <a:tr h="300669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277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a:t>
                      </a:r>
                      <a:r>
                        <a:rPr lang="ru-KZ" altLang="zh-CN" sz="1200" b="1" i="1" baseline="0"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a:solidFill>
                            <a:srgbClr val="002060"/>
                          </a:solidFill>
                          <a:latin typeface="Times New Roman" panose="02020603050405020304" pitchFamily="18" charset="0"/>
                          <a:cs typeface="Times New Roman" panose="02020603050405020304" pitchFamily="18" charset="0"/>
                        </a:rPr>
                        <a:t>04</a:t>
                      </a:r>
                      <a:r>
                        <a:rPr lang="kk-KZ" altLang="zh-CN" sz="1200" b="1" i="1" baseline="0" dirty="0">
                          <a:solidFill>
                            <a:srgbClr val="002060"/>
                          </a:solidFill>
                          <a:latin typeface="Times New Roman" panose="02020603050405020304" pitchFamily="18" charset="0"/>
                          <a:cs typeface="Times New Roman" panose="02020603050405020304" pitchFamily="18" charset="0"/>
                        </a:rPr>
                        <a:t>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6814" y="3369324"/>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2025 жылғы 04 қазанда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738221287"/>
              </p:ext>
            </p:extLst>
          </p:nvPr>
        </p:nvGraphicFramePr>
        <p:xfrm>
          <a:off x="5068207" y="3770596"/>
          <a:ext cx="4639701" cy="2550614"/>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30006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85256">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0.019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1478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0.296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0.007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0.563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599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0.008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75057" y="350482"/>
            <a:ext cx="4726961" cy="1600438"/>
          </a:xfrm>
          <a:prstGeom prst="rect">
            <a:avLst/>
          </a:prstGeom>
        </p:spPr>
        <p:txBody>
          <a:bodyPr wrap="square" anchor="ctr">
            <a:spAutoFit/>
          </a:bodyPr>
          <a:lstStyle/>
          <a:p>
            <a:pPr lvl="0" algn="ctr"/>
            <a:r>
              <a:rPr lang="ru-RU" altLang="ru-RU" sz="1050" b="1" dirty="0">
                <a:solidFill>
                  <a:prstClr val="black"/>
                </a:solidFill>
                <a:latin typeface="Times New Roman" panose="02020603050405020304" pitchFamily="18" charset="0"/>
                <a:cs typeface="Times New Roman" panose="02020603050405020304" pitchFamily="18" charset="0"/>
              </a:rPr>
              <a:t>Павлодар қаласы бойынша 05 </a:t>
            </a:r>
            <a:r>
              <a:rPr lang="kk-KZ" sz="1050" b="1" kern="1400" dirty="0">
                <a:latin typeface="Times New Roman" panose="02020603050405020304" pitchFamily="18" charset="0"/>
                <a:cs typeface="Times New Roman" panose="02020603050405020304" pitchFamily="18" charset="0"/>
              </a:rPr>
              <a:t>қазанға</a:t>
            </a:r>
            <a:r>
              <a:rPr lang="ru-RU" altLang="ru-RU" sz="1050" b="1" dirty="0">
                <a:solidFill>
                  <a:prstClr val="black"/>
                </a:solidFill>
                <a:latin typeface="Times New Roman" panose="02020603050405020304" pitchFamily="18" charset="0"/>
                <a:cs typeface="Times New Roman" panose="02020603050405020304" pitchFamily="18" charset="0"/>
              </a:rPr>
              <a:t> </a:t>
            </a:r>
            <a:r>
              <a:rPr lang="ru-RU" sz="1050" b="1" dirty="0">
                <a:solidFill>
                  <a:prstClr val="black">
                    <a:lumMod val="75000"/>
                    <a:lumOff val="25000"/>
                  </a:prstClr>
                </a:solidFill>
                <a:latin typeface="Times New Roman" panose="02020603050405020304" pitchFamily="18" charset="0"/>
                <a:cs typeface="Times New Roman" panose="02020603050405020304" pitchFamily="18" charset="0"/>
              </a:rPr>
              <a:t>2025 ж. </a:t>
            </a:r>
          </a:p>
          <a:p>
            <a:pPr lvl="0" algn="ctr"/>
            <a:r>
              <a:rPr lang="ru-RU" sz="1050" b="1" dirty="0">
                <a:latin typeface="Times New Roman" panose="02020603050405020304" pitchFamily="18" charset="0"/>
                <a:cs typeface="Times New Roman" panose="02020603050405020304" pitchFamily="18" charset="0"/>
              </a:rPr>
              <a:t>04 </a:t>
            </a:r>
            <a:r>
              <a:rPr lang="kk-KZ" sz="1050" b="1" dirty="0">
                <a:latin typeface="Times New Roman" panose="02020603050405020304" pitchFamily="18" charset="0"/>
                <a:cs typeface="Times New Roman" panose="02020603050405020304" pitchFamily="18" charset="0"/>
              </a:rPr>
              <a:t>қазан</a:t>
            </a:r>
            <a:r>
              <a:rPr lang="ru-RU" sz="1050" b="1" dirty="0">
                <a:latin typeface="Times New Roman" panose="02020603050405020304" pitchFamily="18" charset="0"/>
                <a:cs typeface="Times New Roman" panose="02020603050405020304" pitchFamily="18" charset="0"/>
              </a:rPr>
              <a:t> с. 20-ден 05 </a:t>
            </a:r>
            <a:r>
              <a:rPr lang="kk-KZ" sz="1050" b="1" kern="1400" dirty="0">
                <a:latin typeface="Times New Roman" panose="02020603050405020304" pitchFamily="18" charset="0"/>
                <a:cs typeface="Times New Roman" panose="02020603050405020304" pitchFamily="18" charset="0"/>
              </a:rPr>
              <a:t>қазан</a:t>
            </a:r>
            <a:r>
              <a:rPr lang="ru-RU" sz="1050" b="1" dirty="0">
                <a:latin typeface="Times New Roman" panose="02020603050405020304" pitchFamily="18" charset="0"/>
                <a:cs typeface="Times New Roman" panose="02020603050405020304" pitchFamily="18" charset="0"/>
              </a:rPr>
              <a:t> с. 20-ға дейін </a:t>
            </a:r>
            <a:r>
              <a:rPr lang="kk-KZ" sz="105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050" b="1" dirty="0">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cs typeface="Times New Roman" panose="02020603050405020304" pitchFamily="18" charset="0"/>
              </a:rPr>
              <a:t>      Көшпелі бұлтты, жауын-шашынсыз. Солтүстік-батыстан жел соғады, күші 9-14 м/с. Ауа температурасы түнде 1-3 аяз, күндіз 3-5 жылы.</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a:p>
            <a:pPr algn="ctr"/>
            <a:endParaRPr lang="kk-KZ" sz="1100" b="1" kern="1400" dirty="0">
              <a:latin typeface="Times New Roman" panose="02020603050405020304" pitchFamily="18" charset="0"/>
              <a:cs typeface="Times New Roman" panose="02020603050405020304" pitchFamily="18" charset="0"/>
            </a:endParaRPr>
          </a:p>
          <a:p>
            <a:pPr algn="ctr"/>
            <a:r>
              <a:rPr lang="kk-KZ" sz="1100" b="1" kern="1400" dirty="0">
                <a:latin typeface="Times New Roman" panose="02020603050405020304" pitchFamily="18" charset="0"/>
                <a:cs typeface="Times New Roman" panose="02020603050405020304" pitchFamily="18" charset="0"/>
              </a:rPr>
              <a:t> 06 </a:t>
            </a:r>
            <a:r>
              <a:rPr lang="kk-KZ" sz="1100" b="1" dirty="0">
                <a:latin typeface="Times New Roman" panose="02020603050405020304" pitchFamily="18" charset="0"/>
                <a:cs typeface="Times New Roman" panose="02020603050405020304" pitchFamily="18" charset="0"/>
              </a:rPr>
              <a:t>қазанға</a:t>
            </a:r>
            <a:r>
              <a:rPr lang="ru-RU" altLang="ru-RU" sz="1100" b="1" dirty="0">
                <a:solidFill>
                  <a:prstClr val="black"/>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2025 ж. </a:t>
            </a:r>
          </a:p>
          <a:p>
            <a:pPr algn="ctr"/>
            <a:r>
              <a:rPr lang="ru-RU" sz="1100" b="1" kern="1400" dirty="0">
                <a:latin typeface="Times New Roman" panose="02020603050405020304" pitchFamily="18" charset="0"/>
                <a:cs typeface="Times New Roman" panose="02020603050405020304" pitchFamily="18" charset="0"/>
              </a:rPr>
              <a:t>05 </a:t>
            </a:r>
            <a:r>
              <a:rPr lang="kk-KZ" sz="1100" b="1" kern="1400" dirty="0">
                <a:latin typeface="Times New Roman" panose="02020603050405020304" pitchFamily="18" charset="0"/>
                <a:cs typeface="Times New Roman" panose="02020603050405020304" pitchFamily="18" charset="0"/>
              </a:rPr>
              <a:t>қазан</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20-ден 06 </a:t>
            </a:r>
            <a:r>
              <a:rPr lang="kk-KZ" sz="1100" b="1" kern="1400" dirty="0">
                <a:latin typeface="Times New Roman" panose="02020603050405020304" pitchFamily="18" charset="0"/>
                <a:cs typeface="Times New Roman" panose="02020603050405020304" pitchFamily="18" charset="0"/>
              </a:rPr>
              <a:t>қазан</a:t>
            </a:r>
            <a:r>
              <a:rPr lang="ru-RU" sz="1100" b="1" dirty="0">
                <a:latin typeface="Times New Roman" panose="02020603050405020304" pitchFamily="18" charset="0"/>
                <a:cs typeface="Times New Roman" panose="02020603050405020304" pitchFamily="18" charset="0"/>
              </a:rPr>
              <a:t> с. 08-ға дейін </a:t>
            </a:r>
          </a:p>
          <a:p>
            <a:pPr algn="just"/>
            <a:r>
              <a:rPr lang="kk-KZ" sz="1100" dirty="0">
                <a:latin typeface="Times New Roman" panose="02020603050405020304" pitchFamily="18" charset="0"/>
                <a:cs typeface="Times New Roman" panose="02020603050405020304" pitchFamily="18" charset="0"/>
              </a:rPr>
              <a:t>       Көшпелі бұлтты, жауын-шашынсыз. Оңтүстік-батыстан жел соғады, күші 9-14 м/с. Ауа температурасы 0-2 аяз.</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136640" y="2134374"/>
            <a:ext cx="4607419" cy="78483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05 </a:t>
            </a:r>
            <a:r>
              <a:rPr lang="kk-KZ" sz="1100" dirty="0">
                <a:solidFill>
                  <a:schemeClr val="tx1"/>
                </a:solidFill>
                <a:latin typeface="Times New Roman" panose="02020603050405020304" pitchFamily="18" charset="0"/>
                <a:cs typeface="Times New Roman" panose="02020603050405020304" pitchFamily="18" charset="0"/>
              </a:rPr>
              <a:t>қазанда,</a:t>
            </a:r>
            <a:r>
              <a:rPr lang="ru-RU" sz="1100" dirty="0">
                <a:solidFill>
                  <a:schemeClr val="tx1"/>
                </a:solidFill>
                <a:latin typeface="Times New Roman" panose="02020603050405020304" pitchFamily="18" charset="0"/>
                <a:cs typeface="Times New Roman" panose="02020603050405020304" pitchFamily="18" charset="0"/>
              </a:rPr>
              <a:t> т</a:t>
            </a:r>
            <a:r>
              <a:rPr lang="kk-KZ" sz="1100" dirty="0">
                <a:solidFill>
                  <a:schemeClr val="tx1"/>
                </a:solidFill>
                <a:latin typeface="Times New Roman" panose="02020603050405020304" pitchFamily="18" charset="0"/>
                <a:cs typeface="Times New Roman" panose="02020603050405020304" pitchFamily="18" charset="0"/>
              </a:rPr>
              <a:t>ү</a:t>
            </a:r>
            <a:r>
              <a:rPr lang="ru-RU" sz="1100" dirty="0" err="1">
                <a:solidFill>
                  <a:schemeClr val="tx1"/>
                </a:solidFill>
                <a:latin typeface="Times New Roman" panose="02020603050405020304" pitchFamily="18" charset="0"/>
                <a:cs typeface="Times New Roman" panose="02020603050405020304" pitchFamily="18" charset="0"/>
              </a:rPr>
              <a:t>нде</a:t>
            </a:r>
            <a:r>
              <a:rPr lang="ru-RU" sz="1100" dirty="0">
                <a:solidFill>
                  <a:schemeClr val="tx1"/>
                </a:solidFill>
                <a:latin typeface="Times New Roman" panose="02020603050405020304" pitchFamily="18" charset="0"/>
                <a:cs typeface="Times New Roman" panose="02020603050405020304" pitchFamily="18" charset="0"/>
              </a:rPr>
              <a:t> 06</a:t>
            </a:r>
            <a:r>
              <a:rPr lang="ru-RU" sz="1200" dirty="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қазанда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a:t>
            </a:r>
            <a:r>
              <a:rPr lang="kk-KZ" sz="1100" b="1" dirty="0">
                <a:solidFill>
                  <a:srgbClr val="000000"/>
                </a:solidFill>
                <a:latin typeface="Times New Roman" panose="02020603050405020304" pitchFamily="18" charset="0"/>
              </a:rPr>
              <a:t>сейілуіне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endParaRPr lang="ru-RU" sz="1050" dirty="0">
              <a:solidFill>
                <a:prstClr val="black"/>
              </a:solidFill>
              <a:latin typeface="Times New Roman" panose="02020603050405020304" pitchFamily="18" charset="0"/>
              <a:cs typeface="Times New Roman" panose="02020603050405020304" pitchFamily="18" charset="0"/>
            </a:endParaRPr>
          </a:p>
        </p:txBody>
      </p:sp>
      <p:sp>
        <p:nvSpPr>
          <p:cNvPr id="21" name="TextBox 13">
            <a:extLst>
              <a:ext uri="{FF2B5EF4-FFF2-40B4-BE49-F238E27FC236}">
                <a16:creationId xmlns:a16="http://schemas.microsoft.com/office/drawing/2014/main" id="{1FF6A448-13D5-4822-9773-0561E20EFD5F}"/>
              </a:ext>
            </a:extLst>
          </p:cNvPr>
          <p:cNvSpPr txBox="1"/>
          <p:nvPr/>
        </p:nvSpPr>
        <p:spPr>
          <a:xfrm>
            <a:off x="5136640" y="2972888"/>
            <a:ext cx="4639701"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dirty="0" err="1">
                <a:solidFill>
                  <a:prstClr val="black"/>
                </a:solidFill>
                <a:latin typeface="Times New Roman" panose="02020603050405020304" pitchFamily="18" charset="0"/>
                <a:cs typeface="Times New Roman" panose="02020603050405020304" pitchFamily="18" charset="0"/>
              </a:rPr>
              <a:t>жоқ</a:t>
            </a:r>
            <a:endParaRPr lang="ru-RU" sz="11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a:solidFill>
                  <a:srgbClr val="000000"/>
                </a:solidFill>
                <a:latin typeface="Times New Roman" panose="02020603050405020304" pitchFamily="18" charset="0"/>
                <a:cs typeface="Times New Roman" panose="02020603050405020304" pitchFamily="18" charset="0"/>
              </a:rPr>
              <a:t>Гилей В.</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263104312"/>
              </p:ext>
            </p:extLst>
          </p:nvPr>
        </p:nvGraphicFramePr>
        <p:xfrm>
          <a:off x="5276082" y="505311"/>
          <a:ext cx="4167505" cy="796413"/>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46302</TotalTime>
  <Words>606</Words>
  <Application>Microsoft Office PowerPoint</Application>
  <PresentationFormat>Лист A4 (210x297 мм)</PresentationFormat>
  <Paragraphs>101</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6866</cp:revision>
  <cp:lastPrinted>2025-07-15T07:11:11Z</cp:lastPrinted>
  <dcterms:created xsi:type="dcterms:W3CDTF">2018-03-27T06:03:00Z</dcterms:created>
  <dcterms:modified xsi:type="dcterms:W3CDTF">2025-10-04T05:56:29Z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