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342" y="1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15848356"/>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№280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07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667" y="3533233"/>
            <a:ext cx="4824411"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015936"/>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kk-KZ" altLang="ru-RU" sz="1200" b="1" dirty="0" smtClean="0">
                <a:latin typeface="Times New Roman" panose="02020603050405020304" pitchFamily="18" charset="0"/>
                <a:cs typeface="Times New Roman" panose="02020603050405020304" pitchFamily="18" charset="0"/>
              </a:rPr>
              <a:t>қазанға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Көшпелі</a:t>
            </a:r>
            <a:r>
              <a:rPr lang="ru-RU" sz="1200" dirty="0" smtClean="0">
                <a:solidFill>
                  <a:prstClr val="black"/>
                </a:solidFill>
                <a:latin typeface="Times New Roman" pitchFamily="18" charset="0"/>
                <a:cs typeface="Times New Roman" pitchFamily="18" charset="0"/>
              </a:rPr>
              <a:t> б</a:t>
            </a:r>
            <a:r>
              <a:rPr lang="kk-KZ" sz="1200" dirty="0" smtClean="0">
                <a:solidFill>
                  <a:prstClr val="black"/>
                </a:solidFill>
                <a:latin typeface="Times New Roman" pitchFamily="18" charset="0"/>
                <a:cs typeface="Times New Roman" pitchFamily="18" charset="0"/>
              </a:rPr>
              <a:t>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kk-KZ" sz="1200" dirty="0" smtClean="0">
                <a:solidFill>
                  <a:prstClr val="black"/>
                </a:solidFill>
                <a:latin typeface="Times New Roman" pitchFamily="18" charset="0"/>
                <a:cs typeface="Times New Roman" pitchFamily="18" charset="0"/>
              </a:rPr>
              <a:t>Жел батыстан, солтүстік-батыстан 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2-7 </a:t>
            </a:r>
            <a:r>
              <a:rPr lang="kk-KZ" sz="1200" dirty="0">
                <a:solidFill>
                  <a:prstClr val="black"/>
                </a:solidFill>
                <a:latin typeface="Times New Roman" pitchFamily="18" charset="0"/>
                <a:cs typeface="Times New Roman" pitchFamily="18" charset="0"/>
              </a:rPr>
              <a:t>м/с.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түнде 2-4° аяз, күндіз </a:t>
            </a:r>
            <a:r>
              <a:rPr lang="kk-KZ" sz="1200" dirty="0" smtClean="0">
                <a:solidFill>
                  <a:prstClr val="black"/>
                </a:solidFill>
                <a:latin typeface="Times New Roman" pitchFamily="18" charset="0"/>
                <a:cs typeface="Times New Roman" pitchFamily="18" charset="0"/>
              </a:rPr>
              <a:t>5-7° </a:t>
            </a:r>
            <a:r>
              <a:rPr lang="kk-KZ" sz="1200" dirty="0">
                <a:solidFill>
                  <a:prstClr val="black"/>
                </a:solidFill>
                <a:latin typeface="Times New Roman" pitchFamily="18" charset="0"/>
                <a:cs typeface="Times New Roman" pitchFamily="18" charset="0"/>
              </a:rPr>
              <a:t>жылы болады.</a:t>
            </a:r>
          </a:p>
          <a:p>
            <a:pPr algn="just">
              <a:spcBef>
                <a:spcPts val="0"/>
              </a:spcBef>
              <a:defRPr/>
            </a:pPr>
            <a:endParaRPr lang="ru-RU" altLang="ru-RU" sz="5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09 </a:t>
            </a:r>
            <a:r>
              <a:rPr lang="ru-RU" altLang="ru-RU" sz="1200" b="1" dirty="0" err="1" smtClean="0">
                <a:latin typeface="Times New Roman" pitchFamily="18" charset="0"/>
                <a:cs typeface="Times New Roman" pitchFamily="18" charset="0"/>
              </a:rPr>
              <a:t>қазанға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08 </a:t>
            </a:r>
            <a:r>
              <a:rPr lang="ru-RU" altLang="ru-RU" sz="1200" b="1" dirty="0" err="1" smtClean="0">
                <a:latin typeface="Times New Roman" pitchFamily="18" charset="0"/>
                <a:cs typeface="Times New Roman" pitchFamily="18" charset="0"/>
              </a:rPr>
              <a:t>қазан</a:t>
            </a:r>
            <a:r>
              <a:rPr lang="ru-RU"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09 </a:t>
            </a:r>
            <a:r>
              <a:rPr lang="ru-RU" sz="1200" b="1" dirty="0" err="1" smtClean="0">
                <a:latin typeface="Times New Roman" panose="02020603050405020304" pitchFamily="18" charset="0"/>
                <a:cs typeface="Times New Roman" panose="02020603050405020304" pitchFamily="18" charset="0"/>
              </a:rPr>
              <a:t>қазан</a:t>
            </a:r>
            <a:r>
              <a:rPr lang="kk-KZ"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Көшпелі</a:t>
            </a:r>
            <a:r>
              <a:rPr lang="ru-RU" sz="1200" dirty="0" smtClean="0">
                <a:solidFill>
                  <a:prstClr val="black"/>
                </a:solidFill>
                <a:latin typeface="Times New Roman" pitchFamily="18" charset="0"/>
                <a:cs typeface="Times New Roman" pitchFamily="18" charset="0"/>
              </a:rPr>
              <a:t> б</a:t>
            </a:r>
            <a:r>
              <a:rPr lang="kk-KZ" sz="1200" dirty="0" smtClean="0">
                <a:solidFill>
                  <a:prstClr val="black"/>
                </a:solidFill>
                <a:latin typeface="Times New Roman" pitchFamily="18" charset="0"/>
                <a:cs typeface="Times New Roman" pitchFamily="18" charset="0"/>
              </a:rPr>
              <a:t>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Жел </a:t>
            </a:r>
            <a:r>
              <a:rPr lang="kk-KZ" sz="1200" dirty="0" smtClean="0">
                <a:solidFill>
                  <a:prstClr val="black"/>
                </a:solidFill>
                <a:latin typeface="Times New Roman" pitchFamily="18" charset="0"/>
                <a:cs typeface="Times New Roman" pitchFamily="18" charset="0"/>
              </a:rPr>
              <a:t>солтүстік-шығыстан </a:t>
            </a:r>
            <a:r>
              <a:rPr lang="kk-KZ" sz="1200" dirty="0"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2-7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a:t>
            </a:r>
            <a:r>
              <a:rPr lang="kk-KZ" sz="1200" smtClean="0">
                <a:solidFill>
                  <a:prstClr val="black"/>
                </a:solidFill>
                <a:latin typeface="Times New Roman" pitchFamily="18" charset="0"/>
                <a:cs typeface="Times New Roman" pitchFamily="18" charset="0"/>
              </a:rPr>
              <a:t>температурасы </a:t>
            </a:r>
            <a:r>
              <a:rPr lang="kk-KZ" sz="1200" smtClean="0">
                <a:solidFill>
                  <a:prstClr val="black"/>
                </a:solidFill>
                <a:latin typeface="Times New Roman" pitchFamily="18" charset="0"/>
                <a:cs typeface="Times New Roman" pitchFamily="18" charset="0"/>
              </a:rPr>
              <a:t>2</a:t>
            </a:r>
            <a:r>
              <a:rPr lang="kk-KZ" sz="1200" smtClean="0">
                <a:solidFill>
                  <a:prstClr val="black"/>
                </a:solidFill>
                <a:latin typeface="Times New Roman" pitchFamily="18" charset="0"/>
                <a:cs typeface="Times New Roman" pitchFamily="18" charset="0"/>
              </a:rPr>
              <a:t>-4° </a:t>
            </a:r>
            <a:r>
              <a:rPr lang="kk-KZ" sz="1200" dirty="0" smtClean="0">
                <a:solidFill>
                  <a:prstClr val="black"/>
                </a:solidFill>
                <a:latin typeface="Times New Roman" pitchFamily="18" charset="0"/>
                <a:cs typeface="Times New Roman" pitchFamily="18" charset="0"/>
              </a:rPr>
              <a:t>аяз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464722911"/>
              </p:ext>
            </p:extLst>
          </p:nvPr>
        </p:nvGraphicFramePr>
        <p:xfrm>
          <a:off x="5033957" y="397418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502279">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ШЖШ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0,011</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249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0,497</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4616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0,923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79</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0,396</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44</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0,110</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0,095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501822203"/>
                  </a:ext>
                </a:extLst>
              </a:tr>
            </a:tbl>
          </a:graphicData>
        </a:graphic>
      </p:graphicFrame>
      <p:sp>
        <p:nvSpPr>
          <p:cNvPr id="15" name="TextBox 13"/>
          <p:cNvSpPr txBox="1"/>
          <p:nvPr/>
        </p:nvSpPr>
        <p:spPr>
          <a:xfrm>
            <a:off x="5025122" y="2277096"/>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prstClr val="black"/>
                </a:solidFill>
                <a:latin typeface="Times New Roman" panose="02020603050405020304" pitchFamily="18" charset="0"/>
                <a:cs typeface="Times New Roman" panose="02020603050405020304" pitchFamily="18" charset="0"/>
              </a:rPr>
              <a:t>08 қазан 2025 </a:t>
            </a:r>
            <a:r>
              <a:rPr lang="kk-KZ" sz="1200" dirty="0">
                <a:solidFill>
                  <a:prstClr val="black"/>
                </a:solidFill>
                <a:latin typeface="Times New Roman" panose="02020603050405020304" pitchFamily="18" charset="0"/>
                <a:cs typeface="Times New Roman" panose="02020603050405020304" pitchFamily="18" charset="0"/>
              </a:rPr>
              <a:t>жылы метеорологиялық жағдайлар қала атмосферасында ластаушы заттардың жиналуына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жоғары болады деп күтіледі.</a:t>
            </a:r>
          </a:p>
        </p:txBody>
      </p:sp>
      <p:sp>
        <p:nvSpPr>
          <p:cNvPr id="23" name="TextBox 13"/>
          <p:cNvSpPr txBox="1"/>
          <p:nvPr/>
        </p:nvSpPr>
        <p:spPr>
          <a:xfrm>
            <a:off x="5005019" y="320042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rgbClr val="FF0000"/>
                </a:solidFill>
                <a:latin typeface="Times New Roman" panose="02020603050405020304" pitchFamily="18" charset="0"/>
                <a:cs typeface="Times New Roman" panose="02020603050405020304" pitchFamily="18" charset="0"/>
              </a:rPr>
              <a:t>2 </a:t>
            </a:r>
            <a:r>
              <a:rPr lang="ru-RU" sz="1200" dirty="0" err="1">
                <a:solidFill>
                  <a:srgbClr val="FF0000"/>
                </a:solidFill>
                <a:latin typeface="Times New Roman" panose="02020603050405020304" pitchFamily="18" charset="0"/>
                <a:cs typeface="Times New Roman" panose="02020603050405020304" pitchFamily="18" charset="0"/>
              </a:rPr>
              <a:t>дәрежелі</a:t>
            </a:r>
            <a:r>
              <a:rPr lang="ru-RU" sz="1200" dirty="0">
                <a:solidFill>
                  <a:srgbClr val="FF0000"/>
                </a:solidFill>
                <a:latin typeface="Times New Roman" panose="02020603050405020304" pitchFamily="18" charset="0"/>
                <a:cs typeface="Times New Roman" panose="02020603050405020304" pitchFamily="18" charset="0"/>
              </a:rPr>
              <a:t> ҚМЖ </a:t>
            </a:r>
            <a:r>
              <a:rPr lang="ru-RU" sz="1200" dirty="0" err="1">
                <a:solidFill>
                  <a:srgbClr val="FF0000"/>
                </a:solidFill>
                <a:latin typeface="Times New Roman" panose="02020603050405020304" pitchFamily="18" charset="0"/>
                <a:cs typeface="Times New Roman" panose="02020603050405020304" pitchFamily="18" charset="0"/>
              </a:rPr>
              <a:t>ескертуі</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srgbClr val="FF0000"/>
                </a:solidFill>
                <a:latin typeface="Times New Roman" panose="02020603050405020304" pitchFamily="18" charset="0"/>
                <a:cs typeface="Times New Roman" panose="02020603050405020304" pitchFamily="18" charset="0"/>
              </a:rPr>
              <a:t>жарияланады</a:t>
            </a:r>
            <a:endParaRPr lang="ru-RU" sz="1200" dirty="0">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Абдрахманова Н.Е. / Назарханова А.С.</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22158</TotalTime>
  <Words>643</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3911</cp:revision>
  <cp:lastPrinted>2021-07-01T03:56:27Z</cp:lastPrinted>
  <dcterms:created xsi:type="dcterms:W3CDTF">2018-03-27T06:03:00Z</dcterms:created>
  <dcterms:modified xsi:type="dcterms:W3CDTF">2025-10-07T07:27:08Z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