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varScale="1">
        <p:scale>
          <a:sx n="81" d="100"/>
          <a:sy n="81" d="100"/>
        </p:scale>
        <p:origin x="300"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212350242"/>
              </p:ext>
            </p:extLst>
          </p:nvPr>
        </p:nvGraphicFramePr>
        <p:xfrm>
          <a:off x="307975" y="2780927"/>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2600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283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4232873217"/>
              </p:ext>
            </p:extLst>
          </p:nvPr>
        </p:nvGraphicFramePr>
        <p:xfrm>
          <a:off x="4953000" y="3933056"/>
          <a:ext cx="4697413" cy="2663949"/>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val="20000"/>
                    </a:ext>
                  </a:extLst>
                </a:gridCol>
                <a:gridCol w="1488518">
                  <a:extLst>
                    <a:ext uri="{9D8B030D-6E8A-4147-A177-3AD203B41FA5}">
                      <a16:colId xmlns:a16="http://schemas.microsoft.com/office/drawing/2014/main" val="20001"/>
                    </a:ext>
                  </a:extLst>
                </a:gridCol>
                <a:gridCol w="1447765">
                  <a:extLst>
                    <a:ext uri="{9D8B030D-6E8A-4147-A177-3AD203B41FA5}">
                      <a16:colId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32397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774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11 </a:t>
            </a:r>
            <a:r>
              <a:rPr lang="kk-KZ" altLang="ru-RU" sz="1150" b="1" dirty="0" smtClean="0">
                <a:latin typeface="Times New Roman" pitchFamily="18" charset="0"/>
                <a:cs typeface="Times New Roman" pitchFamily="18" charset="0"/>
              </a:rPr>
              <a:t>қазанға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10</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қазан</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11 </a:t>
            </a:r>
            <a:r>
              <a:rPr lang="ru-RU" altLang="ru-RU" sz="1150" b="1" dirty="0" err="1" smtClean="0">
                <a:latin typeface="Times New Roman" pitchFamily="18" charset="0"/>
                <a:cs typeface="Times New Roman" pitchFamily="18" charset="0"/>
              </a:rPr>
              <a:t>қазан</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latin typeface="Times New Roman"/>
                <a:ea typeface="Times New Roman"/>
              </a:rPr>
              <a:t>Көшпелі </a:t>
            </a:r>
            <a:r>
              <a:rPr lang="kk-KZ" sz="1200" kern="1400" dirty="0">
                <a:latin typeface="Times New Roman"/>
                <a:ea typeface="Times New Roman"/>
              </a:rPr>
              <a:t>бұлтты, </a:t>
            </a:r>
            <a:r>
              <a:rPr lang="kk-KZ" sz="1200" kern="1400" dirty="0" smtClean="0">
                <a:latin typeface="Times New Roman"/>
                <a:ea typeface="Times New Roman"/>
              </a:rPr>
              <a:t>түнде </a:t>
            </a:r>
            <a:r>
              <a:rPr lang="kk-KZ" sz="1200" kern="1400" dirty="0">
                <a:latin typeface="Times New Roman"/>
                <a:ea typeface="Times New Roman"/>
              </a:rPr>
              <a:t>жаңбыр. </a:t>
            </a:r>
            <a:r>
              <a:rPr lang="kk-KZ" sz="1200" kern="1400" dirty="0" smtClean="0">
                <a:latin typeface="Times New Roman"/>
                <a:ea typeface="Times New Roman"/>
              </a:rPr>
              <a:t>Оңтүстік-шығыстан соққан жел оңтүстік-батысқа ауысады, </a:t>
            </a:r>
            <a:r>
              <a:rPr lang="kk-KZ" sz="1200" kern="1400" dirty="0">
                <a:latin typeface="Times New Roman"/>
                <a:ea typeface="Times New Roman"/>
              </a:rPr>
              <a:t>күші 9-14, </a:t>
            </a:r>
            <a:r>
              <a:rPr lang="kk-KZ" sz="1200" kern="1400" dirty="0" smtClean="0">
                <a:latin typeface="Times New Roman"/>
                <a:ea typeface="Times New Roman"/>
              </a:rPr>
              <a:t>түнде </a:t>
            </a:r>
            <a:r>
              <a:rPr lang="kk-KZ" sz="1200" kern="1400" smtClean="0">
                <a:latin typeface="Times New Roman"/>
                <a:ea typeface="Times New Roman"/>
              </a:rPr>
              <a:t>екпіні 15-18  </a:t>
            </a:r>
            <a:r>
              <a:rPr lang="kk-KZ" sz="1200" kern="1400" dirty="0">
                <a:latin typeface="Times New Roman"/>
                <a:ea typeface="Times New Roman"/>
              </a:rPr>
              <a:t>м/с. Ауа температурасы түнде 8-10, күндіз </a:t>
            </a:r>
            <a:r>
              <a:rPr lang="kk-KZ" sz="1200" kern="1400" dirty="0" smtClean="0">
                <a:latin typeface="Times New Roman"/>
                <a:ea typeface="Times New Roman"/>
              </a:rPr>
              <a:t>17-19 </a:t>
            </a:r>
            <a:r>
              <a:rPr lang="kk-KZ" sz="1200" kern="1400" dirty="0">
                <a:latin typeface="Times New Roman"/>
                <a:ea typeface="Times New Roman"/>
              </a:rPr>
              <a:t>жылы.</a:t>
            </a:r>
            <a:endParaRPr lang="kk-KZ" altLang="ru-RU" sz="1200" b="1" kern="1400" dirty="0">
              <a:latin typeface="Times New Roman"/>
              <a:cs typeface="Times New Roman" pitchFamily="18" charset="0"/>
            </a:endParaRPr>
          </a:p>
          <a:p>
            <a:pPr algn="ctr"/>
            <a:endParaRPr lang="ru-RU" altLang="ru-RU" sz="1150" b="1" dirty="0" smtClean="0">
              <a:latin typeface="Times New Roman" pitchFamily="18" charset="0"/>
              <a:cs typeface="Times New Roman" pitchFamily="18" charset="0"/>
            </a:endParaRPr>
          </a:p>
          <a:p>
            <a:pPr algn="ct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11 </a:t>
            </a:r>
            <a:r>
              <a:rPr lang="ru-RU" altLang="ru-RU" sz="1150" b="1" dirty="0" err="1" smtClean="0">
                <a:latin typeface="Times New Roman" pitchFamily="18" charset="0"/>
                <a:cs typeface="Times New Roman" pitchFamily="18" charset="0"/>
              </a:rPr>
              <a:t>қазан</a:t>
            </a:r>
            <a:r>
              <a:rPr lang="ru-RU" altLang="ru-RU" sz="1150" b="1" dirty="0" smtClean="0">
                <a:latin typeface="Times New Roman" pitchFamily="18" charset="0"/>
                <a:cs typeface="Times New Roman" pitchFamily="18" charset="0"/>
              </a:rPr>
              <a:t> </a:t>
            </a:r>
            <a:r>
              <a:rPr lang="ru-RU" altLang="ru-RU" sz="1150" b="1" dirty="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12 </a:t>
            </a:r>
            <a:r>
              <a:rPr lang="ru-RU" altLang="ru-RU" sz="1150" b="1" dirty="0" err="1" smtClean="0">
                <a:latin typeface="Times New Roman" pitchFamily="18" charset="0"/>
                <a:cs typeface="Times New Roman" pitchFamily="18" charset="0"/>
              </a:rPr>
              <a:t>қазан</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a:latin typeface="Times New Roman"/>
                <a:ea typeface="Times New Roman"/>
              </a:rPr>
              <a:t>Көшпелі </a:t>
            </a:r>
            <a:r>
              <a:rPr lang="kk-KZ" sz="1200" kern="1400" dirty="0" smtClean="0">
                <a:latin typeface="Times New Roman"/>
                <a:ea typeface="Times New Roman"/>
              </a:rPr>
              <a:t>бұлтты, жауын-шашынсыз. </a:t>
            </a:r>
            <a:r>
              <a:rPr lang="kk-KZ" sz="1200" kern="1400" dirty="0" smtClean="0">
                <a:latin typeface="Times New Roman"/>
                <a:ea typeface="Times New Roman"/>
              </a:rPr>
              <a:t>Оңтүстік-батыстан </a:t>
            </a:r>
            <a:r>
              <a:rPr lang="kk-KZ" sz="1200" kern="1400" dirty="0" smtClean="0">
                <a:latin typeface="Times New Roman"/>
                <a:ea typeface="Times New Roman"/>
              </a:rPr>
              <a:t>жел соғады, күші </a:t>
            </a:r>
            <a:r>
              <a:rPr lang="kk-KZ" sz="1200" kern="1400" dirty="0" smtClean="0">
                <a:latin typeface="Times New Roman"/>
                <a:ea typeface="Times New Roman"/>
              </a:rPr>
              <a:t>7-12  </a:t>
            </a:r>
            <a:r>
              <a:rPr lang="kk-KZ" sz="1200" kern="1400" dirty="0" smtClean="0">
                <a:latin typeface="Times New Roman"/>
                <a:ea typeface="Times New Roman"/>
              </a:rPr>
              <a:t>м/с</a:t>
            </a:r>
            <a:r>
              <a:rPr lang="kk-KZ" sz="1200" kern="1400" dirty="0">
                <a:latin typeface="Times New Roman"/>
                <a:ea typeface="Times New Roman"/>
              </a:rPr>
              <a:t>. Ауа температурасы </a:t>
            </a:r>
            <a:r>
              <a:rPr lang="kk-KZ" sz="1200" kern="1400" dirty="0" smtClean="0">
                <a:latin typeface="Times New Roman"/>
                <a:ea typeface="Times New Roman"/>
              </a:rPr>
              <a:t>7-9 жылы</a:t>
            </a:r>
            <a:r>
              <a:rPr lang="kk-KZ" sz="1200" kern="1400" dirty="0">
                <a:latin typeface="Times New Roman"/>
                <a:ea typeface="Times New Roman"/>
              </a:rPr>
              <a:t>.</a:t>
            </a:r>
          </a:p>
        </p:txBody>
      </p:sp>
      <p:sp>
        <p:nvSpPr>
          <p:cNvPr id="20" name="TextBox 13"/>
          <p:cNvSpPr txBox="1"/>
          <p:nvPr/>
        </p:nvSpPr>
        <p:spPr>
          <a:xfrm>
            <a:off x="4967303" y="319731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97092"/>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altLang="ru-RU" sz="1150" b="1" dirty="0" err="1" smtClean="0">
                <a:solidFill>
                  <a:prstClr val="black"/>
                </a:solidFill>
                <a:latin typeface="Times New Roman" pitchFamily="18" charset="0"/>
                <a:cs typeface="Times New Roman" pitchFamily="18" charset="0"/>
              </a:rPr>
              <a:t>сейілуіне</a:t>
            </a:r>
            <a:r>
              <a:rPr lang="ru-RU" altLang="ru-RU" sz="1150" b="1" dirty="0" smtClean="0">
                <a:solidFill>
                  <a:prstClr val="black"/>
                </a:solidFill>
                <a:latin typeface="Times New Roman" pitchFamily="18" charset="0"/>
                <a:cs typeface="Times New Roman"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Казгулова А.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val="20000"/>
                    </a:ext>
                  </a:extLst>
                </a:gridCol>
                <a:gridCol w="3038121">
                  <a:extLst>
                    <a:ext uri="{9D8B030D-6E8A-4147-A177-3AD203B41FA5}">
                      <a16:colId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val="20000"/>
                    </a:ext>
                  </a:extLst>
                </a:gridCol>
                <a:gridCol w="3757467">
                  <a:extLst>
                    <a:ext uri="{9D8B030D-6E8A-4147-A177-3AD203B41FA5}">
                      <a16:colId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30555</TotalTime>
  <Words>577</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 Windows</cp:lastModifiedBy>
  <cp:revision>5012</cp:revision>
  <cp:lastPrinted>2023-02-06T06:57:51Z</cp:lastPrinted>
  <dcterms:created xsi:type="dcterms:W3CDTF">2018-03-27T06:03:00Z</dcterms:created>
  <dcterms:modified xsi:type="dcterms:W3CDTF">2025-10-10T10:16:37Z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