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452526072"/>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382191"/>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1</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 </a:t>
            </a:r>
            <a:r>
              <a:rPr lang="kk-KZ" sz="1200" dirty="0" smtClean="0">
                <a:solidFill>
                  <a:prstClr val="black"/>
                </a:solidFill>
                <a:latin typeface="Times New Roman" panose="02020603050405020304" pitchFamily="18" charset="0"/>
                <a:cs typeface="Times New Roman" pitchFamily="18" charset="0"/>
              </a:rPr>
              <a:t>түнде және таңертен аздаған жауын-шашын (жаңбыр, қар)</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Солтүстік-ш</a:t>
            </a:r>
            <a:r>
              <a:rPr lang="kk-KZ" sz="1200" dirty="0" smtClean="0">
                <a:solidFill>
                  <a:prstClr val="black"/>
                </a:solidFill>
                <a:latin typeface="Times New Roman" panose="02020603050405020304" pitchFamily="18" charset="0"/>
                <a:cs typeface="Times New Roman" pitchFamily="18" charset="0"/>
              </a:rPr>
              <a:t>ығыстан, шығыстан </a:t>
            </a:r>
            <a:r>
              <a:rPr lang="kk-KZ" sz="1200" dirty="0" smtClean="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9-14, </a:t>
            </a:r>
            <a:r>
              <a:rPr lang="kk-KZ" sz="1200" dirty="0" smtClean="0">
                <a:solidFill>
                  <a:prstClr val="black"/>
                </a:solidFill>
                <a:latin typeface="Times New Roman" panose="02020603050405020304" pitchFamily="18" charset="0"/>
                <a:cs typeface="Times New Roman" pitchFamily="18" charset="0"/>
              </a:rPr>
              <a:t>күндіз екпіні 15-20 </a:t>
            </a:r>
            <a:r>
              <a:rPr lang="kk-KZ" sz="1200" dirty="0" smtClean="0">
                <a:solidFill>
                  <a:prstClr val="black"/>
                </a:solidFill>
                <a:latin typeface="Times New Roman" panose="02020603050405020304" pitchFamily="18" charset="0"/>
                <a:cs typeface="Times New Roman" pitchFamily="18" charset="0"/>
              </a:rPr>
              <a:t>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0-2 градус аяз, күндіз 3-5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2</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kk-KZ" sz="1200" b="1" dirty="0">
                <a:latin typeface="Times New Roman" panose="02020603050405020304" pitchFamily="18" charset="0"/>
                <a:cs typeface="Times New Roman" pitchFamily="18" charset="0"/>
              </a:rPr>
              <a:t>3</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түнде аздаған қар. Солтүстік-шығыстан, 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3-5</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заттардың</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3054268730"/>
              </p:ext>
            </p:extLst>
          </p:nvPr>
        </p:nvGraphicFramePr>
        <p:xfrm>
          <a:off x="5064125" y="4206875"/>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64</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a:solidFill>
                            <a:srgbClr val="000000"/>
                          </a:solidFill>
                          <a:effectLst/>
                          <a:latin typeface="Times New Roman" panose="02020603050405020304" pitchFamily="18" charset="0"/>
                        </a:rPr>
                        <a:t>0.4</a:t>
                      </a:r>
                      <a:endParaRPr lang="ru-KZ" sz="90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67</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0.2</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45</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0.1</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900">
                          <a:solidFill>
                            <a:srgbClr val="000000"/>
                          </a:solidFill>
                          <a:effectLst/>
                          <a:latin typeface="Times New Roman" panose="02020603050405020304" pitchFamily="18" charset="0"/>
                        </a:rPr>
                        <a:t>5845</a:t>
                      </a:r>
                      <a:endParaRPr lang="ru-KZ" sz="90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1.2</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900">
                          <a:solidFill>
                            <a:srgbClr val="000000"/>
                          </a:solidFill>
                          <a:effectLst/>
                          <a:latin typeface="Times New Roman" panose="02020603050405020304" pitchFamily="18" charset="0"/>
                        </a:rPr>
                        <a:t>512</a:t>
                      </a:r>
                      <a:endParaRPr lang="ru-KZ" sz="90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2.6</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900">
                          <a:solidFill>
                            <a:srgbClr val="000000"/>
                          </a:solidFill>
                          <a:effectLst/>
                          <a:latin typeface="Times New Roman" panose="02020603050405020304" pitchFamily="18" charset="0"/>
                        </a:rPr>
                        <a:t>156</a:t>
                      </a:r>
                      <a:endParaRPr lang="ru-KZ" sz="90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0,4</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900">
                          <a:solidFill>
                            <a:srgbClr val="000000"/>
                          </a:solidFill>
                          <a:effectLst/>
                          <a:latin typeface="Times New Roman" panose="02020603050405020304" pitchFamily="18" charset="0"/>
                        </a:rPr>
                        <a:t>35</a:t>
                      </a:r>
                      <a:endParaRPr lang="ru-KZ" sz="90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900" dirty="0">
                          <a:solidFill>
                            <a:srgbClr val="000000"/>
                          </a:solidFill>
                          <a:effectLst/>
                          <a:latin typeface="Times New Roman" panose="02020603050405020304" pitchFamily="18" charset="0"/>
                        </a:rPr>
                        <a:t>4.4</a:t>
                      </a:r>
                      <a:endParaRPr lang="ru-KZ" sz="9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 Н</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23678</TotalTime>
  <Words>529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3684</cp:revision>
  <cp:lastPrinted>2021-07-01T07:38:07Z</cp:lastPrinted>
  <dcterms:created xsi:type="dcterms:W3CDTF">2018-03-27T06:03:00Z</dcterms:created>
  <dcterms:modified xsi:type="dcterms:W3CDTF">2025-10-11T08:31:58Z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