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96" d="100"/>
          <a:sy n="96" d="100"/>
        </p:scale>
        <p:origin x="252"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30035508"/>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285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қазан</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114301"/>
            <a:ext cx="4681538"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13</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қазан</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12 </a:t>
            </a:r>
            <a:r>
              <a:rPr lang="kk-KZ" altLang="ru-RU" sz="1200" b="1" dirty="0">
                <a:solidFill>
                  <a:prstClr val="black"/>
                </a:solidFill>
                <a:latin typeface="Times New Roman" panose="02020603050405020304" pitchFamily="18" charset="0"/>
                <a:cs typeface="Times New Roman" panose="02020603050405020304" pitchFamily="18" charset="0"/>
              </a:rPr>
              <a:t>қазан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13 </a:t>
            </a:r>
            <a:r>
              <a:rPr lang="kk-KZ" altLang="ru-RU" sz="1200" b="1" dirty="0" smtClean="0">
                <a:solidFill>
                  <a:prstClr val="black"/>
                </a:solidFill>
                <a:latin typeface="Times New Roman" panose="02020603050405020304" pitchFamily="18" charset="0"/>
                <a:cs typeface="Times New Roman" panose="02020603050405020304" pitchFamily="18" charset="0"/>
              </a:rPr>
              <a:t>қазан 2025 ж. сағ. 20-дейін</a:t>
            </a:r>
          </a:p>
          <a:p>
            <a:pPr lvl="0" algn="just"/>
            <a:r>
              <a:rPr lang="kk-KZ" sz="1200" dirty="0" smtClean="0">
                <a:solidFill>
                  <a:prstClr val="black"/>
                </a:solidFill>
                <a:latin typeface="Times New Roman" panose="02020603050405020304" pitchFamily="18" charset="0"/>
              </a:rPr>
              <a:t>Бұлтты</a:t>
            </a:r>
            <a:r>
              <a:rPr lang="kk-KZ" sz="1200" dirty="0">
                <a:solidFill>
                  <a:prstClr val="black"/>
                </a:solidFill>
                <a:latin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жауын-шашынсыз</a:t>
            </a:r>
            <a:r>
              <a:rPr lang="kk-KZ" sz="1200" dirty="0" smtClean="0">
                <a:solidFill>
                  <a:prstClr val="black"/>
                </a:solidFill>
                <a:latin typeface="Times New Roman" panose="02020603050405020304" pitchFamily="18" charset="0"/>
              </a:rPr>
              <a:t>. </a:t>
            </a:r>
            <a:r>
              <a:rPr lang="kk-KZ" sz="1200" dirty="0" smtClean="0">
                <a:solidFill>
                  <a:prstClr val="black"/>
                </a:solidFill>
                <a:latin typeface="Times New Roman" panose="02020603050405020304" pitchFamily="18" charset="0"/>
              </a:rPr>
              <a:t>Ш</a:t>
            </a:r>
            <a:r>
              <a:rPr lang="kk-KZ" sz="1200" kern="1400" dirty="0" smtClean="0">
                <a:solidFill>
                  <a:srgbClr val="000000"/>
                </a:solidFill>
                <a:latin typeface="Times New Roman" panose="02020603050405020304" pitchFamily="18" charset="0"/>
                <a:ea typeface="Times New Roman" panose="02020603050405020304" pitchFamily="18" charset="0"/>
              </a:rPr>
              <a:t>ығыстан,</a:t>
            </a:r>
            <a:r>
              <a:rPr lang="kk-KZ" sz="1200" kern="1400" dirty="0" smtClean="0">
                <a:solidFill>
                  <a:srgbClr val="000000"/>
                </a:solidFill>
                <a:latin typeface="Times New Roman" panose="02020603050405020304" pitchFamily="18" charset="0"/>
                <a:ea typeface="Times New Roman" panose="02020603050405020304" pitchFamily="18" charset="0"/>
              </a:rPr>
              <a:t> оңтүстік-шығыстан</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dirty="0" smtClean="0">
                <a:solidFill>
                  <a:prstClr val="black"/>
                </a:solidFill>
                <a:latin typeface="Times New Roman" panose="02020603050405020304" pitchFamily="18" charset="0"/>
              </a:rPr>
              <a:t>жел </a:t>
            </a:r>
            <a:r>
              <a:rPr lang="kk-KZ" sz="1200" dirty="0">
                <a:solidFill>
                  <a:prstClr val="black"/>
                </a:solidFill>
                <a:latin typeface="Times New Roman" panose="02020603050405020304" pitchFamily="18" charset="0"/>
              </a:rPr>
              <a:t>соғады, күші </a:t>
            </a:r>
            <a:r>
              <a:rPr lang="kk-KZ" sz="1200" dirty="0" smtClean="0">
                <a:solidFill>
                  <a:prstClr val="black"/>
                </a:solidFill>
                <a:latin typeface="Times New Roman" panose="02020603050405020304" pitchFamily="18" charset="0"/>
              </a:rPr>
              <a:t>9-14 м/с</a:t>
            </a:r>
            <a:r>
              <a:rPr lang="kk-KZ" sz="1200" dirty="0">
                <a:solidFill>
                  <a:prstClr val="black"/>
                </a:solidFill>
                <a:latin typeface="Times New Roman" panose="02020603050405020304" pitchFamily="18" charset="0"/>
              </a:rPr>
              <a:t>. Ауа температурасы түнде </a:t>
            </a:r>
            <a:r>
              <a:rPr lang="kk-KZ" sz="1200" dirty="0" smtClean="0">
                <a:solidFill>
                  <a:prstClr val="black"/>
                </a:solidFill>
                <a:latin typeface="Times New Roman" panose="02020603050405020304" pitchFamily="18" charset="0"/>
              </a:rPr>
              <a:t>2-4 </a:t>
            </a:r>
            <a:r>
              <a:rPr lang="kk-KZ" sz="1200" dirty="0" smtClean="0">
                <a:solidFill>
                  <a:prstClr val="black"/>
                </a:solidFill>
                <a:latin typeface="Times New Roman" panose="02020603050405020304" pitchFamily="18" charset="0"/>
              </a:rPr>
              <a:t>градус аяз</a:t>
            </a:r>
            <a:r>
              <a:rPr lang="ru-RU" sz="1200" kern="900" dirty="0" smtClean="0">
                <a:solidFill>
                  <a:srgbClr val="000000"/>
                </a:solidFill>
                <a:latin typeface="Times New Roman" panose="02020603050405020304" pitchFamily="18" charset="0"/>
                <a:ea typeface="Times New Roman" panose="02020603050405020304" pitchFamily="18" charset="0"/>
              </a:rPr>
              <a:t>, </a:t>
            </a:r>
            <a:r>
              <a:rPr lang="kk-KZ" sz="1200" dirty="0" smtClean="0">
                <a:solidFill>
                  <a:prstClr val="black"/>
                </a:solidFill>
                <a:latin typeface="Times New Roman" panose="02020603050405020304" pitchFamily="18" charset="0"/>
              </a:rPr>
              <a:t>күндіз </a:t>
            </a:r>
            <a:r>
              <a:rPr lang="kk-KZ" sz="1200" dirty="0" smtClean="0">
                <a:solidFill>
                  <a:prstClr val="black"/>
                </a:solidFill>
                <a:latin typeface="Times New Roman" panose="02020603050405020304" pitchFamily="18" charset="0"/>
              </a:rPr>
              <a:t>5-7 </a:t>
            </a:r>
            <a:r>
              <a:rPr lang="kk-KZ" sz="1200" dirty="0" smtClean="0">
                <a:solidFill>
                  <a:prstClr val="black"/>
                </a:solidFill>
                <a:latin typeface="Times New Roman" panose="02020603050405020304" pitchFamily="18" charset="0"/>
              </a:rPr>
              <a:t>градус </a:t>
            </a:r>
            <a:r>
              <a:rPr lang="kk-KZ" sz="1200" dirty="0">
                <a:solidFill>
                  <a:prstClr val="black"/>
                </a:solidFill>
                <a:latin typeface="Times New Roman" panose="02020603050405020304" pitchFamily="18" charset="0"/>
              </a:rPr>
              <a:t>жылы</a:t>
            </a:r>
            <a:r>
              <a:rPr lang="kk-KZ" sz="1200" dirty="0" smtClean="0">
                <a:solidFill>
                  <a:prstClr val="black"/>
                </a:solidFill>
                <a:latin typeface="Times New Roman" panose="02020603050405020304" pitchFamily="18" charset="0"/>
              </a:rPr>
              <a:t>.</a:t>
            </a:r>
          </a:p>
          <a:p>
            <a:pPr lvl="0" algn="just"/>
            <a:r>
              <a:rPr lang="kk-KZ" sz="1200" kern="900" dirty="0" smtClean="0">
                <a:solidFill>
                  <a:srgbClr val="000000"/>
                </a:solidFill>
                <a:latin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14 </a:t>
            </a:r>
            <a:r>
              <a:rPr lang="kk-KZ" sz="1200" b="1" dirty="0">
                <a:solidFill>
                  <a:prstClr val="black"/>
                </a:solidFill>
                <a:latin typeface="Times New Roman" panose="02020603050405020304" pitchFamily="18" charset="0"/>
                <a:cs typeface="Times New Roman" panose="02020603050405020304" pitchFamily="18" charset="0"/>
              </a:rPr>
              <a:t>қазан</a:t>
            </a:r>
          </a:p>
          <a:p>
            <a:pPr lvl="0" algn="ctr"/>
            <a:r>
              <a:rPr lang="kk-KZ" sz="1200" b="1" dirty="0" smtClean="0">
                <a:solidFill>
                  <a:prstClr val="black"/>
                </a:solidFill>
                <a:latin typeface="Times New Roman" panose="02020603050405020304" pitchFamily="18" charset="0"/>
                <a:cs typeface="Times New Roman" panose="02020603050405020304" pitchFamily="18" charset="0"/>
              </a:rPr>
              <a:t>13 </a:t>
            </a:r>
            <a:r>
              <a:rPr lang="kk-KZ" sz="1200" b="1" dirty="0" smtClean="0">
                <a:solidFill>
                  <a:prstClr val="black"/>
                </a:solidFill>
                <a:latin typeface="Times New Roman" panose="02020603050405020304" pitchFamily="18" charset="0"/>
                <a:cs typeface="Times New Roman" panose="02020603050405020304" pitchFamily="18" charset="0"/>
              </a:rPr>
              <a:t>қазан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14 </a:t>
            </a:r>
            <a:r>
              <a:rPr lang="kk-KZ" sz="1200" b="1" dirty="0" smtClean="0">
                <a:solidFill>
                  <a:prstClr val="black"/>
                </a:solidFill>
                <a:latin typeface="Times New Roman" panose="02020603050405020304" pitchFamily="18" charset="0"/>
                <a:cs typeface="Times New Roman" panose="02020603050405020304" pitchFamily="18" charset="0"/>
              </a:rPr>
              <a:t>қазан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rPr>
              <a:t>Көшпелі 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 жауын-шашынсыз</a:t>
            </a:r>
            <a:r>
              <a:rPr lang="ru-RU"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kk-KZ" sz="1200" kern="1400" dirty="0" smtClean="0">
                <a:solidFill>
                  <a:srgbClr val="000000"/>
                </a:solidFill>
                <a:latin typeface="Times New Roman" panose="02020603050405020304" pitchFamily="18" charset="0"/>
                <a:ea typeface="Times New Roman" panose="02020603050405020304" pitchFamily="18" charset="0"/>
              </a:rPr>
              <a:t> Оңтүстік-шығыстан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күші 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0-2 </a:t>
            </a:r>
            <a:r>
              <a:rPr lang="kk-KZ" sz="1200" kern="900" dirty="0" smtClean="0">
                <a:solidFill>
                  <a:srgbClr val="000000"/>
                </a:solidFill>
                <a:latin typeface="Times New Roman" panose="02020603050405020304" pitchFamily="18" charset="0"/>
                <a:ea typeface="Times New Roman" panose="02020603050405020304" pitchFamily="18" charset="0"/>
              </a:rPr>
              <a:t>градус аяз</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78044238"/>
              </p:ext>
            </p:extLst>
          </p:nvPr>
        </p:nvGraphicFramePr>
        <p:xfrm>
          <a:off x="5021476" y="4112227"/>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2187636834"/>
              </p:ext>
            </p:extLst>
          </p:nvPr>
        </p:nvGraphicFramePr>
        <p:xfrm>
          <a:off x="4996988" y="6248200"/>
          <a:ext cx="4780548" cy="579120"/>
        </p:xfrm>
        <a:graphic>
          <a:graphicData uri="http://schemas.openxmlformats.org/drawingml/2006/table">
            <a:tbl>
              <a:tblPr/>
              <a:tblGrid>
                <a:gridCol w="4780548">
                  <a:extLst>
                    <a:ext uri="{9D8B030D-6E8A-4147-A177-3AD203B41FA5}">
                      <a16:colId xmlns="" xmlns:a16="http://schemas.microsoft.com/office/drawing/2014/main" val="20000"/>
                    </a:ext>
                  </a:extLst>
                </a:gridCol>
              </a:tblGrid>
              <a:tr h="4700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1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63310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smtClean="0">
                <a:latin typeface="Times New Roman" panose="02020603050405020304" pitchFamily="18" charset="0"/>
                <a:cs typeface="Times New Roman" panose="02020603050405020304" pitchFamily="18" charset="0"/>
              </a:rPr>
              <a:t> </a:t>
            </a:r>
            <a:r>
              <a:rPr lang="kk-KZ" altLang="ru-RU" sz="1200" b="1" smtClean="0">
                <a:solidFill>
                  <a:prstClr val="black"/>
                </a:solidFill>
                <a:latin typeface="Times New Roman" panose="02020603050405020304" pitchFamily="18" charset="0"/>
                <a:cs typeface="Times New Roman" panose="02020603050405020304" pitchFamily="18" charset="0"/>
              </a:rPr>
              <a:t>12</a:t>
            </a:r>
            <a:r>
              <a:rPr lang="kk-KZ" sz="1200" b="1"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қазан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68683" y="3281555"/>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79334" y="2373313"/>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13,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14 </a:t>
            </a:r>
            <a:r>
              <a:rPr lang="kk-KZ" sz="1200" dirty="0">
                <a:solidFill>
                  <a:prstClr val="black"/>
                </a:solidFill>
                <a:latin typeface="Times New Roman" panose="02020603050405020304" pitchFamily="18" charset="0"/>
                <a:cs typeface="Times New Roman" panose="02020603050405020304" pitchFamily="18" charset="0"/>
              </a:rPr>
              <a:t>қазан </a:t>
            </a:r>
            <a:r>
              <a:rPr lang="ru-RU" sz="1200" dirty="0">
                <a:solidFill>
                  <a:prstClr val="black"/>
                </a:solidFill>
                <a:latin typeface="Times New Roman" panose="02020603050405020304" pitchFamily="18" charset="0"/>
                <a:cs typeface="Times New Roman" panose="02020603050405020304" pitchFamily="18" charset="0"/>
              </a:rPr>
              <a:t>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 </a:t>
            </a:r>
            <a:r>
              <a:rPr lang="kk-KZ" altLang="ru-RU" sz="1200" b="1" i="1" smtClean="0">
                <a:solidFill>
                  <a:srgbClr val="000000"/>
                </a:solidFill>
                <a:latin typeface="Times New Roman" panose="02020603050405020304" pitchFamily="18" charset="0"/>
                <a:cs typeface="Times New Roman" panose="02020603050405020304" pitchFamily="18" charset="0"/>
              </a:rPr>
              <a:t>Шибаршина</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26162</TotalTime>
  <Words>584</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5124</cp:revision>
  <cp:lastPrinted>2021-07-01T07:38:07Z</cp:lastPrinted>
  <dcterms:created xsi:type="dcterms:W3CDTF">2018-03-27T06:03:00Z</dcterms:created>
  <dcterms:modified xsi:type="dcterms:W3CDTF">2025-10-12T06:41:31Z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