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5768" autoAdjust="0"/>
  </p:normalViewPr>
  <p:slideViewPr>
    <p:cSldViewPr>
      <p:cViewPr varScale="1">
        <p:scale>
          <a:sx n="113" d="100"/>
          <a:sy n="113"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52138F8F-5F45-4865-AA48-DFCF3841047C}" type="slidenum">
              <a:rPr lang="ru-RU" altLang="en-US"/>
              <a:pPr/>
              <a:t>‹#›</a:t>
            </a:fld>
            <a:endParaRPr lang="ru-RU" altLang="en-US"/>
          </a:p>
        </p:txBody>
      </p:sp>
    </p:spTree>
    <p:extLst>
      <p:ext uri="{BB962C8B-B14F-4D97-AF65-F5344CB8AC3E}">
        <p14:creationId xmlns:p14="http://schemas.microsoft.com/office/powerpoint/2010/main" val="1370262179"/>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8849196E-DFB3-44D8-822C-69708D075021}" type="slidenum">
              <a:rPr lang="ru-RU" altLang="ru-RU"/>
              <a:pPr/>
              <a:t>‹#›</a:t>
            </a:fld>
            <a:endParaRPr lang="ru-RU" altLang="ru-RU"/>
          </a:p>
        </p:txBody>
      </p:sp>
    </p:spTree>
    <p:extLst>
      <p:ext uri="{BB962C8B-B14F-4D97-AF65-F5344CB8AC3E}">
        <p14:creationId xmlns:p14="http://schemas.microsoft.com/office/powerpoint/2010/main" val="8180358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66D035-A712-4C2C-81CD-AF2061000514}" type="slidenum">
              <a:rPr lang="ru-RU" altLang="ru-RU"/>
              <a:pPr/>
              <a:t>‹#›</a:t>
            </a:fld>
            <a:endParaRPr lang="ru-RU" altLang="ru-RU"/>
          </a:p>
        </p:txBody>
      </p:sp>
    </p:spTree>
    <p:extLst>
      <p:ext uri="{BB962C8B-B14F-4D97-AF65-F5344CB8AC3E}">
        <p14:creationId xmlns:p14="http://schemas.microsoft.com/office/powerpoint/2010/main" val="5277979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200A38A-5419-4C05-B971-4FCD85533A44}" type="slidenum">
              <a:rPr lang="ru-RU" altLang="ru-RU"/>
              <a:pPr/>
              <a:t>‹#›</a:t>
            </a:fld>
            <a:endParaRPr lang="ru-RU" altLang="ru-RU"/>
          </a:p>
        </p:txBody>
      </p:sp>
    </p:spTree>
    <p:extLst>
      <p:ext uri="{BB962C8B-B14F-4D97-AF65-F5344CB8AC3E}">
        <p14:creationId xmlns:p14="http://schemas.microsoft.com/office/powerpoint/2010/main" val="5497239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7309191-AAB3-4BB7-ADDE-AD922D9042E6}" type="slidenum">
              <a:rPr lang="ru-RU" altLang="ru-RU"/>
              <a:pPr/>
              <a:t>‹#›</a:t>
            </a:fld>
            <a:endParaRPr lang="ru-RU" altLang="ru-RU"/>
          </a:p>
        </p:txBody>
      </p:sp>
    </p:spTree>
    <p:extLst>
      <p:ext uri="{BB962C8B-B14F-4D97-AF65-F5344CB8AC3E}">
        <p14:creationId xmlns:p14="http://schemas.microsoft.com/office/powerpoint/2010/main" val="1037396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2AEDEEE-CE8A-4937-BAC7-E890090AB5F1}" type="slidenum">
              <a:rPr lang="ru-RU" altLang="ru-RU"/>
              <a:pPr/>
              <a:t>‹#›</a:t>
            </a:fld>
            <a:endParaRPr lang="ru-RU" altLang="ru-RU"/>
          </a:p>
        </p:txBody>
      </p:sp>
    </p:spTree>
    <p:extLst>
      <p:ext uri="{BB962C8B-B14F-4D97-AF65-F5344CB8AC3E}">
        <p14:creationId xmlns:p14="http://schemas.microsoft.com/office/powerpoint/2010/main" val="7634978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E2B15225-72E0-4DD4-83E5-AE4889D93F42}" type="slidenum">
              <a:rPr lang="ru-RU" altLang="ru-RU"/>
              <a:pPr/>
              <a:t>‹#›</a:t>
            </a:fld>
            <a:endParaRPr lang="ru-RU" altLang="ru-RU"/>
          </a:p>
        </p:txBody>
      </p:sp>
    </p:spTree>
    <p:extLst>
      <p:ext uri="{BB962C8B-B14F-4D97-AF65-F5344CB8AC3E}">
        <p14:creationId xmlns:p14="http://schemas.microsoft.com/office/powerpoint/2010/main" val="3585346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6DD7A675-E4F6-47A5-8D81-212075238D64}" type="slidenum">
              <a:rPr lang="ru-RU" altLang="ru-RU"/>
              <a:pPr/>
              <a:t>‹#›</a:t>
            </a:fld>
            <a:endParaRPr lang="ru-RU" altLang="ru-RU"/>
          </a:p>
        </p:txBody>
      </p:sp>
    </p:spTree>
    <p:extLst>
      <p:ext uri="{BB962C8B-B14F-4D97-AF65-F5344CB8AC3E}">
        <p14:creationId xmlns:p14="http://schemas.microsoft.com/office/powerpoint/2010/main" val="32577787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4FA602C3-B6FE-43E7-9168-7ADE8E7AF062}" type="slidenum">
              <a:rPr lang="ru-RU" altLang="ru-RU"/>
              <a:pPr/>
              <a:t>‹#›</a:t>
            </a:fld>
            <a:endParaRPr lang="ru-RU" altLang="ru-RU"/>
          </a:p>
        </p:txBody>
      </p:sp>
    </p:spTree>
    <p:extLst>
      <p:ext uri="{BB962C8B-B14F-4D97-AF65-F5344CB8AC3E}">
        <p14:creationId xmlns:p14="http://schemas.microsoft.com/office/powerpoint/2010/main" val="5624166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4B653DF2-A826-4530-A0EA-8F02F2444473}" type="slidenum">
              <a:rPr lang="ru-RU" altLang="ru-RU"/>
              <a:pPr/>
              <a:t>‹#›</a:t>
            </a:fld>
            <a:endParaRPr lang="ru-RU" altLang="ru-RU"/>
          </a:p>
        </p:txBody>
      </p:sp>
    </p:spTree>
    <p:extLst>
      <p:ext uri="{BB962C8B-B14F-4D97-AF65-F5344CB8AC3E}">
        <p14:creationId xmlns:p14="http://schemas.microsoft.com/office/powerpoint/2010/main" val="36220342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D5CA63E1-E266-4BF8-8EB4-8D8996E1EC61}" type="slidenum">
              <a:rPr lang="ru-RU" altLang="ru-RU"/>
              <a:pPr/>
              <a:t>‹#›</a:t>
            </a:fld>
            <a:endParaRPr lang="ru-RU" altLang="ru-RU"/>
          </a:p>
        </p:txBody>
      </p:sp>
    </p:spTree>
    <p:extLst>
      <p:ext uri="{BB962C8B-B14F-4D97-AF65-F5344CB8AC3E}">
        <p14:creationId xmlns:p14="http://schemas.microsoft.com/office/powerpoint/2010/main" val="7074683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D5800125-3D3B-470A-A79C-9B38939D559B}" type="slidenum">
              <a:rPr lang="ru-RU" altLang="ru-RU"/>
              <a:pPr/>
              <a:t>‹#›</a:t>
            </a:fld>
            <a:endParaRPr lang="ru-RU" altLang="ru-RU"/>
          </a:p>
        </p:txBody>
      </p:sp>
    </p:spTree>
    <p:extLst>
      <p:ext uri="{BB962C8B-B14F-4D97-AF65-F5344CB8AC3E}">
        <p14:creationId xmlns:p14="http://schemas.microsoft.com/office/powerpoint/2010/main" val="5186326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51FC6EE2-E3F0-4F7C-9F58-BD4717EC6146}"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baseline="0" dirty="0">
                          <a:solidFill>
                            <a:srgbClr val="002060"/>
                          </a:solidFill>
                          <a:latin typeface="Times New Roman" panose="02020603050405020304" pitchFamily="18" charset="0"/>
                          <a:cs typeface="Times New Roman" panose="02020603050405020304" pitchFamily="18" charset="0"/>
                        </a:rPr>
                        <a:t>Астана</a:t>
                      </a:r>
                      <a:r>
                        <a:rPr lang="kk-KZ" altLang="x-none" sz="1200" b="1" i="1" baseline="0"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2013220754"/>
              </p:ext>
            </p:extLst>
          </p:nvPr>
        </p:nvGraphicFramePr>
        <p:xfrm>
          <a:off x="307975" y="2500313"/>
          <a:ext cx="4465638" cy="2179637"/>
        </p:xfrm>
        <a:graphic>
          <a:graphicData uri="http://schemas.openxmlformats.org/drawingml/2006/table">
            <a:tbl>
              <a:tblPr/>
              <a:tblGrid>
                <a:gridCol w="4465638"/>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86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Астана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082" name="Прямоугольник 2"/>
          <p:cNvSpPr>
            <a:spLocks noChangeArrowheads="1"/>
          </p:cNvSpPr>
          <p:nvPr/>
        </p:nvSpPr>
        <p:spPr bwMode="auto">
          <a:xfrm>
            <a:off x="4937125" y="115888"/>
            <a:ext cx="4802188" cy="2197525"/>
          </a:xfrm>
          <a:prstGeom prst="rect">
            <a:avLst/>
          </a:prstGeom>
          <a:no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hangingPunct="1">
              <a:spcBef>
                <a:spcPts val="0"/>
              </a:spcBef>
              <a:buNone/>
              <a:defRPr/>
            </a:pPr>
            <a:r>
              <a:rPr lang="ru-RU" altLang="ru-RU" sz="1200" b="1" dirty="0">
                <a:latin typeface="Times New Roman" panose="02020603050405020304" pitchFamily="18" charset="0"/>
                <a:cs typeface="Times New Roman" pitchFamily="18" charset="0"/>
              </a:rPr>
              <a:t>Астана </a:t>
            </a:r>
            <a:r>
              <a:rPr lang="ru-RU" altLang="ru-RU" sz="1200" b="1" dirty="0" err="1">
                <a:latin typeface="Times New Roman" panose="02020603050405020304" pitchFamily="18" charset="0"/>
                <a:cs typeface="Times New Roman" pitchFamily="18" charset="0"/>
              </a:rPr>
              <a:t>қаласы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бойынша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ауа-райы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болжамы</a:t>
            </a:r>
            <a:r>
              <a:rPr lang="ru-RU" altLang="ru-RU" sz="1200" b="1" dirty="0">
                <a:latin typeface="Times New Roman" panose="02020603050405020304" pitchFamily="18" charset="0"/>
                <a:cs typeface="Times New Roman" pitchFamily="18" charset="0"/>
              </a:rPr>
              <a:t> </a:t>
            </a:r>
          </a:p>
          <a:p>
            <a:pPr algn="ctr" hangingPunct="1">
              <a:spcBef>
                <a:spcPts val="0"/>
              </a:spcBef>
              <a:buNone/>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ru-RU" altLang="ru-RU" sz="1200" b="1" dirty="0" smtClean="0">
                <a:latin typeface="Times New Roman" panose="02020603050405020304" pitchFamily="18" charset="0"/>
                <a:cs typeface="Times New Roman" pitchFamily="18" charset="0"/>
              </a:rPr>
              <a:t>14 </a:t>
            </a:r>
            <a:r>
              <a:rPr lang="kk-KZ" altLang="ru-RU" sz="1200" b="1" dirty="0">
                <a:latin typeface="Times New Roman" panose="02020603050405020304" pitchFamily="18" charset="0"/>
                <a:cs typeface="Times New Roman" pitchFamily="18" charset="0"/>
              </a:rPr>
              <a:t>қазанға</a:t>
            </a:r>
            <a:endParaRPr lang="ru-RU" altLang="ru-RU" sz="1200" b="1" dirty="0">
              <a:latin typeface="Times New Roman" panose="02020603050405020304" pitchFamily="18" charset="0"/>
              <a:cs typeface="Times New Roman" pitchFamily="18" charset="0"/>
            </a:endParaRPr>
          </a:p>
          <a:p>
            <a:pPr algn="ctr" hangingPunct="1">
              <a:spcBef>
                <a:spcPts val="0"/>
              </a:spcBef>
              <a:buNone/>
              <a:defRPr/>
            </a:pPr>
            <a:r>
              <a:rPr lang="" altLang="ru-RU" sz="1200" b="1" dirty="0" smtClean="0">
                <a:latin typeface="Times New Roman" panose="02020603050405020304" pitchFamily="18" charset="0"/>
                <a:cs typeface="Times New Roman" pitchFamily="18" charset="0"/>
              </a:rPr>
              <a:t>1</a:t>
            </a:r>
            <a:r>
              <a:rPr lang="kk-KZ" altLang="ru-RU" sz="1200" b="1" dirty="0" smtClean="0">
                <a:latin typeface="Times New Roman" panose="02020603050405020304" pitchFamily="18" charset="0"/>
                <a:cs typeface="Times New Roman" pitchFamily="18" charset="0"/>
              </a:rPr>
              <a:t>3</a:t>
            </a:r>
            <a:r>
              <a:rPr lang="ru-RU" altLang="ru-RU" sz="1200" b="1" dirty="0" smtClean="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қазан</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a:t>
            </a:r>
            <a:r>
              <a:rPr lang="ru-RU" altLang="ru-RU" sz="1200" b="1" dirty="0" smtClean="0">
                <a:latin typeface="Times New Roman" panose="02020603050405020304" pitchFamily="18" charset="0"/>
                <a:cs typeface="Times New Roman" pitchFamily="18" charset="0"/>
              </a:rPr>
              <a:t>14</a:t>
            </a:r>
            <a:r>
              <a:rPr lang="" altLang="ru-RU" sz="1200" b="1" dirty="0" smtClean="0">
                <a:latin typeface="Times New Roman" panose="02020603050405020304" pitchFamily="18" charset="0"/>
                <a:cs typeface="Times New Roman" pitchFamily="18" charset="0"/>
              </a:rPr>
              <a:t> </a:t>
            </a:r>
            <a:r>
              <a:rPr lang="ru-RU" altLang="ru-RU" sz="1200" b="1" dirty="0" err="1" smtClean="0">
                <a:latin typeface="Times New Roman" panose="02020603050405020304" pitchFamily="18" charset="0"/>
                <a:cs typeface="Times New Roman" pitchFamily="18" charset="0"/>
              </a:rPr>
              <a:t>қазан</a:t>
            </a:r>
            <a:r>
              <a:rPr lang="ru-RU" altLang="ru-RU" sz="1200" b="1" dirty="0" smtClean="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indent="177800" algn="just" hangingPunct="1">
              <a:buNone/>
              <a:defRPr/>
            </a:pPr>
            <a:r>
              <a:rPr lang="kk-KZ" sz="1200" dirty="0" smtClean="0">
                <a:solidFill>
                  <a:prstClr val="black"/>
                </a:solidFill>
                <a:latin typeface="Times New Roman" panose="02020603050405020304" pitchFamily="18" charset="0"/>
                <a:cs typeface="Times New Roman" pitchFamily="18" charset="0"/>
              </a:rPr>
              <a:t>Көшпелі </a:t>
            </a:r>
            <a:r>
              <a:rPr lang="kk-KZ" sz="1200" dirty="0">
                <a:solidFill>
                  <a:prstClr val="black"/>
                </a:solidFill>
                <a:latin typeface="Times New Roman" panose="02020603050405020304" pitchFamily="18" charset="0"/>
                <a:cs typeface="Times New Roman" pitchFamily="18" charset="0"/>
              </a:rPr>
              <a:t>бұлтты</a:t>
            </a:r>
            <a:r>
              <a:rPr lang="kk-KZ" sz="1200" dirty="0" smtClean="0">
                <a:solidFill>
                  <a:prstClr val="black"/>
                </a:solidFill>
                <a:latin typeface="Times New Roman" panose="02020603050405020304" pitchFamily="18" charset="0"/>
                <a:cs typeface="Times New Roman" pitchFamily="18" charset="0"/>
              </a:rPr>
              <a:t>, жауын-шашынсыз. </a:t>
            </a:r>
            <a:r>
              <a:rPr lang="kk-KZ" sz="1200" dirty="0" smtClean="0">
                <a:solidFill>
                  <a:prstClr val="black"/>
                </a:solidFill>
                <a:latin typeface="Times New Roman" panose="02020603050405020304" pitchFamily="18" charset="0"/>
                <a:cs typeface="Times New Roman" pitchFamily="18" charset="0"/>
              </a:rPr>
              <a:t>Шығыстан </a:t>
            </a:r>
            <a:r>
              <a:rPr lang="kk-KZ" sz="1200" dirty="0" smtClean="0">
                <a:solidFill>
                  <a:prstClr val="black"/>
                </a:solidFill>
                <a:latin typeface="Times New Roman" panose="02020603050405020304" pitchFamily="18" charset="0"/>
                <a:cs typeface="Times New Roman" pitchFamily="18" charset="0"/>
              </a:rPr>
              <a:t>жел соғады, күші 9-14 м/с. </a:t>
            </a:r>
            <a:r>
              <a:rPr lang="kk-KZ" sz="1200" dirty="0">
                <a:solidFill>
                  <a:prstClr val="black"/>
                </a:solidFill>
                <a:latin typeface="Times New Roman" panose="02020603050405020304" pitchFamily="18" charset="0"/>
                <a:cs typeface="Times New Roman" pitchFamily="18" charset="0"/>
              </a:rPr>
              <a:t>Ауа температурасы  түнде </a:t>
            </a:r>
            <a:r>
              <a:rPr lang="kk-KZ" sz="1200" dirty="0" smtClean="0">
                <a:solidFill>
                  <a:prstClr val="black"/>
                </a:solidFill>
                <a:latin typeface="Times New Roman" panose="02020603050405020304" pitchFamily="18" charset="0"/>
                <a:cs typeface="Times New Roman" pitchFamily="18" charset="0"/>
              </a:rPr>
              <a:t>7-9 </a:t>
            </a:r>
            <a:r>
              <a:rPr lang="kk-KZ" sz="1200" dirty="0" smtClean="0">
                <a:solidFill>
                  <a:prstClr val="black"/>
                </a:solidFill>
                <a:latin typeface="Times New Roman" panose="02020603050405020304" pitchFamily="18" charset="0"/>
                <a:cs typeface="Times New Roman" pitchFamily="18" charset="0"/>
              </a:rPr>
              <a:t>градус аяз, күндіз </a:t>
            </a:r>
            <a:r>
              <a:rPr lang="kk-KZ" sz="1200" dirty="0" smtClean="0">
                <a:solidFill>
                  <a:prstClr val="black"/>
                </a:solidFill>
                <a:latin typeface="Times New Roman" panose="02020603050405020304" pitchFamily="18" charset="0"/>
                <a:cs typeface="Times New Roman" pitchFamily="18" charset="0"/>
              </a:rPr>
              <a:t>2-4 </a:t>
            </a:r>
            <a:r>
              <a:rPr lang="kk-KZ" sz="1200" dirty="0" smtClean="0">
                <a:solidFill>
                  <a:prstClr val="black"/>
                </a:solidFill>
                <a:latin typeface="Times New Roman" panose="02020603050405020304" pitchFamily="18" charset="0"/>
                <a:cs typeface="Times New Roman" pitchFamily="18" charset="0"/>
              </a:rPr>
              <a:t>градус </a:t>
            </a:r>
            <a:r>
              <a:rPr lang="kk-KZ" sz="1200" dirty="0">
                <a:solidFill>
                  <a:prstClr val="black"/>
                </a:solidFill>
                <a:latin typeface="Times New Roman" panose="02020603050405020304" pitchFamily="18" charset="0"/>
                <a:cs typeface="Times New Roman" pitchFamily="18" charset="0"/>
              </a:rPr>
              <a:t>жылы. </a:t>
            </a:r>
          </a:p>
          <a:p>
            <a:pPr indent="177800" algn="ctr" hangingPunct="1">
              <a:spcBef>
                <a:spcPts val="0"/>
              </a:spcBef>
              <a:buNone/>
              <a:defRPr/>
            </a:pPr>
            <a:r>
              <a:rPr lang="ru-RU" altLang="ru-RU" sz="1200" b="1" dirty="0" smtClean="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 altLang="ru-RU" sz="1200" b="1" dirty="0" smtClean="0">
                <a:latin typeface="Times New Roman" panose="02020603050405020304" pitchFamily="18" charset="0"/>
                <a:cs typeface="Times New Roman" pitchFamily="18" charset="0"/>
              </a:rPr>
              <a:t>1</a:t>
            </a:r>
            <a:r>
              <a:rPr lang="kk-KZ" altLang="ru-RU" sz="1200" b="1" dirty="0" smtClean="0">
                <a:latin typeface="Times New Roman" panose="02020603050405020304" pitchFamily="18" charset="0"/>
                <a:cs typeface="Times New Roman" pitchFamily="18" charset="0"/>
              </a:rPr>
              <a:t>5</a:t>
            </a:r>
            <a:r>
              <a:rPr lang="ru-RU" altLang="ru-RU" sz="1200" b="1" dirty="0" smtClean="0">
                <a:latin typeface="Times New Roman" panose="02020603050405020304" pitchFamily="18" charset="0"/>
                <a:cs typeface="Times New Roman" pitchFamily="18" charset="0"/>
              </a:rPr>
              <a:t> </a:t>
            </a:r>
            <a:r>
              <a:rPr lang="kk-KZ" altLang="ru-RU" sz="1200" b="1" dirty="0">
                <a:latin typeface="Times New Roman" panose="02020603050405020304" pitchFamily="18" charset="0"/>
                <a:cs typeface="Times New Roman" pitchFamily="18" charset="0"/>
              </a:rPr>
              <a:t>қазанға</a:t>
            </a:r>
          </a:p>
          <a:p>
            <a:pPr indent="177800" algn="ctr" hangingPunct="1">
              <a:spcBef>
                <a:spcPts val="0"/>
              </a:spcBef>
              <a:buNone/>
              <a:defRPr/>
            </a:pPr>
            <a:r>
              <a:rPr lang="kk-KZ" altLang="ru-RU" sz="1200" b="1" dirty="0" smtClean="0">
                <a:latin typeface="Times New Roman" panose="02020603050405020304" pitchFamily="18" charset="0"/>
                <a:cs typeface="Times New Roman" pitchFamily="18" charset="0"/>
              </a:rPr>
              <a:t>14 </a:t>
            </a:r>
            <a:r>
              <a:rPr lang="kk-KZ" altLang="ru-RU" sz="1200" b="1" dirty="0">
                <a:latin typeface="Times New Roman" panose="02020603050405020304" pitchFamily="18" charset="0"/>
                <a:cs typeface="Times New Roman" pitchFamily="18" charset="0"/>
              </a:rPr>
              <a:t>қазан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20-дан </a:t>
            </a:r>
            <a:r>
              <a:rPr lang="" sz="1200" b="1" dirty="0" smtClean="0">
                <a:latin typeface="Times New Roman" panose="02020603050405020304" pitchFamily="18" charset="0"/>
                <a:cs typeface="Times New Roman" pitchFamily="18" charset="0"/>
              </a:rPr>
              <a:t>1</a:t>
            </a:r>
            <a:r>
              <a:rPr lang="kk-KZ" sz="1200" b="1" dirty="0" smtClean="0">
                <a:latin typeface="Times New Roman" panose="02020603050405020304" pitchFamily="18" charset="0"/>
                <a:cs typeface="Times New Roman" pitchFamily="18" charset="0"/>
              </a:rPr>
              <a:t>5 </a:t>
            </a:r>
            <a:r>
              <a:rPr lang="kk-KZ" sz="1200" b="1" dirty="0" smtClean="0">
                <a:latin typeface="Times New Roman" panose="02020603050405020304" pitchFamily="18" charset="0"/>
                <a:cs typeface="Times New Roman" pitchFamily="18" charset="0"/>
              </a:rPr>
              <a:t>қазан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08-ге </a:t>
            </a:r>
            <a:r>
              <a:rPr lang="ru-RU" sz="1200" b="1" dirty="0" err="1">
                <a:latin typeface="Times New Roman" panose="02020603050405020304" pitchFamily="18" charset="0"/>
                <a:cs typeface="Times New Roman" pitchFamily="18" charset="0"/>
              </a:rPr>
              <a:t>дейін</a:t>
            </a:r>
            <a:endParaRPr lang="ru-RU" sz="1200" b="1" dirty="0">
              <a:latin typeface="Times New Roman" panose="02020603050405020304" pitchFamily="18" charset="0"/>
              <a:cs typeface="Times New Roman" pitchFamily="18" charset="0"/>
            </a:endParaRPr>
          </a:p>
          <a:p>
            <a:pPr indent="177800" algn="just">
              <a:buNone/>
              <a:defRPr/>
            </a:pPr>
            <a:r>
              <a:rPr lang="kk-KZ" sz="1200" dirty="0">
                <a:solidFill>
                  <a:prstClr val="black"/>
                </a:solidFill>
                <a:latin typeface="Times New Roman" panose="02020603050405020304" pitchFamily="18" charset="0"/>
                <a:cs typeface="Times New Roman" pitchFamily="18" charset="0"/>
              </a:rPr>
              <a:t>Көшпелі бұлтты</a:t>
            </a:r>
            <a:r>
              <a:rPr lang="kk-KZ" sz="1200" dirty="0" smtClean="0">
                <a:solidFill>
                  <a:prstClr val="black"/>
                </a:solidFill>
                <a:latin typeface="Times New Roman" panose="02020603050405020304" pitchFamily="18" charset="0"/>
                <a:cs typeface="Times New Roman" pitchFamily="18" charset="0"/>
              </a:rPr>
              <a:t>, жауын-шашынсыз. </a:t>
            </a:r>
            <a:r>
              <a:rPr lang="kk-KZ" sz="1200" dirty="0" smtClean="0">
                <a:solidFill>
                  <a:prstClr val="black"/>
                </a:solidFill>
                <a:latin typeface="Times New Roman" panose="02020603050405020304" pitchFamily="18" charset="0"/>
                <a:cs typeface="Times New Roman" pitchFamily="18" charset="0"/>
              </a:rPr>
              <a:t>Шығыстан</a:t>
            </a:r>
            <a:r>
              <a:rPr lang="kk-KZ" sz="1200" dirty="0" smtClean="0">
                <a:solidFill>
                  <a:prstClr val="black"/>
                </a:solidFill>
                <a:latin typeface="Times New Roman" panose="02020603050405020304" pitchFamily="18" charset="0"/>
                <a:cs typeface="Times New Roman" pitchFamily="18" charset="0"/>
              </a:rPr>
              <a:t>, </a:t>
            </a:r>
            <a:r>
              <a:rPr lang="kk-KZ" sz="1200" dirty="0" smtClean="0">
                <a:solidFill>
                  <a:prstClr val="black"/>
                </a:solidFill>
                <a:latin typeface="Times New Roman" panose="02020603050405020304" pitchFamily="18" charset="0"/>
                <a:cs typeface="Times New Roman" pitchFamily="18" charset="0"/>
              </a:rPr>
              <a:t>оңтүстік-шығыстан </a:t>
            </a:r>
            <a:r>
              <a:rPr lang="kk-KZ" sz="1200" dirty="0">
                <a:solidFill>
                  <a:prstClr val="black"/>
                </a:solidFill>
                <a:latin typeface="Times New Roman" panose="02020603050405020304" pitchFamily="18" charset="0"/>
                <a:cs typeface="Times New Roman" pitchFamily="18" charset="0"/>
              </a:rPr>
              <a:t>жел соғады, күші </a:t>
            </a:r>
            <a:r>
              <a:rPr lang="kk-KZ" sz="1200" dirty="0" smtClean="0">
                <a:solidFill>
                  <a:prstClr val="black"/>
                </a:solidFill>
                <a:latin typeface="Times New Roman" panose="02020603050405020304" pitchFamily="18" charset="0"/>
                <a:cs typeface="Times New Roman" pitchFamily="18" charset="0"/>
              </a:rPr>
              <a:t>9-14 </a:t>
            </a:r>
            <a:r>
              <a:rPr lang="kk-KZ" sz="1200" dirty="0" smtClean="0">
                <a:solidFill>
                  <a:prstClr val="black"/>
                </a:solidFill>
                <a:latin typeface="Times New Roman" panose="02020603050405020304" pitchFamily="18" charset="0"/>
                <a:cs typeface="Times New Roman" pitchFamily="18" charset="0"/>
              </a:rPr>
              <a:t>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a:t>
            </a:r>
            <a:r>
              <a:rPr lang="kk-KZ" sz="1200" dirty="0" smtClean="0">
                <a:solidFill>
                  <a:prstClr val="black"/>
                </a:solidFill>
                <a:latin typeface="Times New Roman" panose="02020603050405020304" pitchFamily="18" charset="0"/>
                <a:cs typeface="Times New Roman" pitchFamily="18" charset="0"/>
              </a:rPr>
              <a:t>7-9 </a:t>
            </a:r>
            <a:r>
              <a:rPr lang="kk-KZ" sz="1200" dirty="0" smtClean="0">
                <a:solidFill>
                  <a:prstClr val="black"/>
                </a:solidFill>
                <a:latin typeface="Times New Roman" panose="02020603050405020304" pitchFamily="18" charset="0"/>
                <a:cs typeface="Times New Roman" pitchFamily="18" charset="0"/>
              </a:rPr>
              <a:t>градус аяз.</a:t>
            </a:r>
            <a:endParaRPr lang="kk-KZ" sz="1200" dirty="0">
              <a:solidFill>
                <a:prstClr val="black"/>
              </a:solidFill>
              <a:latin typeface="Times New Roman" panose="02020603050405020304" pitchFamily="18" charset="0"/>
              <a:cs typeface="Times New Roman" pitchFamily="18" charset="0"/>
            </a:endParaRPr>
          </a:p>
        </p:txBody>
      </p:sp>
      <p:graphicFrame>
        <p:nvGraphicFramePr>
          <p:cNvPr id="24" name="Таблица 23"/>
          <p:cNvGraphicFramePr/>
          <p:nvPr/>
        </p:nvGraphicFramePr>
        <p:xfrm>
          <a:off x="4973638" y="6237288"/>
          <a:ext cx="4787900" cy="320675"/>
        </p:xfrm>
        <a:graphic>
          <a:graphicData uri="http://schemas.openxmlformats.org/drawingml/2006/table">
            <a:tbl>
              <a:tblPr/>
              <a:tblGrid>
                <a:gridCol w="4787900"/>
              </a:tblGrid>
              <a:tr h="21378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 ҚР ДСМ-70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tr>
              <a:tr h="1068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tr>
            </a:tbl>
          </a:graphicData>
        </a:graphic>
      </p:graphicFrame>
      <p:sp>
        <p:nvSpPr>
          <p:cNvPr id="2100" name="Прямоугольник 21"/>
          <p:cNvSpPr>
            <a:spLocks noChangeArrowheads="1"/>
          </p:cNvSpPr>
          <p:nvPr/>
        </p:nvSpPr>
        <p:spPr bwMode="auto">
          <a:xfrm>
            <a:off x="4937125" y="3719513"/>
            <a:ext cx="48577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Астана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5"/>
          <p:cNvSpPr txBox="1"/>
          <p:nvPr/>
        </p:nvSpPr>
        <p:spPr>
          <a:xfrm>
            <a:off x="5010116" y="2486471"/>
            <a:ext cx="467995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defRPr/>
            </a:pPr>
            <a:r>
              <a:rPr lang="ru-RU" altLang="ru-RU" sz="1200" b="1" dirty="0" smtClean="0">
                <a:solidFill>
                  <a:schemeClr val="tx1"/>
                </a:solidFill>
                <a:latin typeface="Times New Roman" pitchFamily="18" charset="0"/>
                <a:cs typeface="Times New Roman" pitchFamily="18" charset="0"/>
              </a:rPr>
              <a:t>14 </a:t>
            </a:r>
            <a:r>
              <a:rPr lang="ru-RU" altLang="ru-RU" sz="1200" b="1" dirty="0" err="1">
                <a:solidFill>
                  <a:schemeClr val="tx1"/>
                </a:solidFill>
                <a:latin typeface="Times New Roman" pitchFamily="18" charset="0"/>
                <a:cs typeface="Times New Roman" pitchFamily="18" charset="0"/>
              </a:rPr>
              <a:t>қазанда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түнде</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метеорологиялық</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жағдайлар</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атмосферасында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ластаушы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заттардың</a:t>
            </a:r>
            <a:r>
              <a:rPr lang="ru-RU" altLang="ru-RU" sz="1200" dirty="0">
                <a:solidFill>
                  <a:schemeClr val="tx1"/>
                </a:solidFill>
                <a:latin typeface="Times New Roman" pitchFamily="18" charset="0"/>
                <a:cs typeface="Times New Roman" pitchFamily="18" charset="0"/>
              </a:rPr>
              <a:t> </a:t>
            </a:r>
            <a:r>
              <a:rPr lang="ru-RU" altLang="ru-RU" sz="1200" b="1" dirty="0" err="1" smtClean="0">
                <a:solidFill>
                  <a:schemeClr val="tx1"/>
                </a:solidFill>
                <a:latin typeface="Times New Roman" pitchFamily="18" charset="0"/>
                <a:cs typeface="Times New Roman" pitchFamily="18" charset="0"/>
              </a:rPr>
              <a:t>сейілуіне</a:t>
            </a:r>
            <a:r>
              <a:rPr lang="" altLang="ru-RU" sz="1200" b="1" dirty="0" smtClean="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ықпал</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етеді</a:t>
            </a:r>
            <a:r>
              <a:rPr lang="ru-RU" altLang="ru-RU" sz="1200" dirty="0">
                <a:solidFill>
                  <a:schemeClr val="tx1"/>
                </a:solidFill>
                <a:latin typeface="Times New Roman" pitchFamily="18" charset="0"/>
                <a:cs typeface="Times New Roman" pitchFamily="18" charset="0"/>
              </a:rPr>
              <a:t>. </a:t>
            </a:r>
          </a:p>
          <a:p>
            <a:pPr indent="177800"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көтеріңкі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altLang="ru-RU" sz="1200" dirty="0">
              <a:solidFill>
                <a:schemeClr val="tx1"/>
              </a:solidFill>
              <a:latin typeface="Times New Roman" pitchFamily="18" charset="0"/>
              <a:cs typeface="Times New Roman" pitchFamily="18" charset="0"/>
            </a:endParaRPr>
          </a:p>
        </p:txBody>
      </p:sp>
      <p:sp>
        <p:nvSpPr>
          <p:cNvPr id="14" name="TextBox 13"/>
          <p:cNvSpPr txBox="1"/>
          <p:nvPr/>
        </p:nvSpPr>
        <p:spPr>
          <a:xfrm>
            <a:off x="5006072" y="3375715"/>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graphicFrame>
        <p:nvGraphicFramePr>
          <p:cNvPr id="15" name="Table"/>
          <p:cNvGraphicFramePr/>
          <p:nvPr>
            <p:extLst>
              <p:ext uri="{D42A27DB-BD31-4B8C-83A1-F6EECF244321}">
                <p14:modId xmlns:p14="http://schemas.microsoft.com/office/powerpoint/2010/main" val="3247237525"/>
              </p:ext>
            </p:extLst>
          </p:nvPr>
        </p:nvGraphicFramePr>
        <p:xfrm>
          <a:off x="5064125" y="4206875"/>
          <a:ext cx="4571998" cy="1972231"/>
        </p:xfrm>
        <a:graphic>
          <a:graphicData uri="http://schemas.openxmlformats.org/drawingml/2006/table">
            <a:tbl>
              <a:tblPr/>
              <a:tblGrid>
                <a:gridCol w="1751011">
                  <a:extLst>
                    <a:ext uri="{9D8B030D-6E8A-4147-A177-3AD203B41FA5}">
                      <a16:colId xmlns="" xmlns:a16="http://schemas.microsoft.com/office/drawing/2014/main" val="20000"/>
                    </a:ext>
                  </a:extLst>
                </a:gridCol>
                <a:gridCol w="1411287">
                  <a:extLst>
                    <a:ext uri="{9D8B030D-6E8A-4147-A177-3AD203B41FA5}">
                      <a16:colId xmlns="" xmlns:a16="http://schemas.microsoft.com/office/drawing/2014/main" val="20001"/>
                    </a:ext>
                  </a:extLst>
                </a:gridCol>
                <a:gridCol w="1409700">
                  <a:extLst>
                    <a:ext uri="{9D8B030D-6E8A-4147-A177-3AD203B41FA5}">
                      <a16:colId xmlns="" xmlns:a16="http://schemas.microsoft.com/office/drawing/2014/main"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12</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a:t>
                      </a:r>
                      <a:r>
                        <a:rPr lang="kk-KZ" sz="900" dirty="0" smtClean="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1"/>
                  </a:ext>
                </a:extLst>
              </a:tr>
              <a:tr h="228600">
                <a:tc>
                  <a:txBody>
                    <a:bodyPr/>
                    <a:lstStyle/>
                    <a:p>
                      <a:pPr algn="l">
                        <a:defRPr sz="1800"/>
                      </a:pPr>
                      <a:r>
                        <a:rPr sz="900" dirty="0">
                          <a:latin typeface="Times New Roman"/>
                          <a:ea typeface="Times New Roman"/>
                          <a:cs typeface="Times New Roman"/>
                          <a:sym typeface="Times New Roman"/>
                        </a:rPr>
                        <a:t>РМ-10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15</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a:t>
                      </a:r>
                      <a:r>
                        <a:rPr lang="en-US" sz="900" dirty="0" smtClean="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2"/>
                  </a:ext>
                </a:extLst>
              </a:tr>
              <a:tr h="228600">
                <a:tc>
                  <a:txBody>
                    <a:bodyPr/>
                    <a:lstStyle/>
                    <a:p>
                      <a:pPr algn="l">
                        <a:defRPr sz="1800"/>
                      </a:pPr>
                      <a:r>
                        <a:rPr sz="900" dirty="0" err="1">
                          <a:latin typeface="Times New Roman"/>
                          <a:ea typeface="Times New Roman"/>
                          <a:cs typeface="Times New Roman"/>
                          <a:sym typeface="Times New Roman"/>
                        </a:rPr>
                        <a:t>Күкірт</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диоксиді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38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597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35</a:t>
                      </a:r>
                      <a:endParaRPr lang="ru-RU" sz="900" dirty="0" smtClean="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smtClean="0">
                          <a:latin typeface="Times New Roman"/>
                          <a:ea typeface="Times New Roman"/>
                          <a:cs typeface="Times New Roman"/>
                          <a:sym typeface="Times New Roman"/>
                        </a:rPr>
                        <a:t>0,</a:t>
                      </a:r>
                      <a:r>
                        <a:rPr lang="kk-KZ" sz="900" dirty="0" smtClean="0">
                          <a:latin typeface="Times New Roman"/>
                          <a:ea typeface="Times New Roman"/>
                          <a:cs typeface="Times New Roman"/>
                          <a:sym typeface="Times New Roman"/>
                        </a:rPr>
                        <a:t>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0</a:t>
                      </a:r>
                      <a:r>
                        <a:rPr lang="ru-RU" sz="900" dirty="0" smtClean="0">
                          <a:latin typeface="Times New Roman"/>
                          <a:ea typeface="Times New Roman"/>
                          <a:cs typeface="Times New Roman"/>
                          <a:sym typeface="Times New Roman"/>
                        </a:rPr>
                        <a:t>,</a:t>
                      </a:r>
                      <a:r>
                        <a:rPr lang="kk-KZ" sz="900" dirty="0" smtClean="0">
                          <a:latin typeface="Times New Roman"/>
                          <a:ea typeface="Times New Roman"/>
                          <a:cs typeface="Times New Roman"/>
                          <a:sym typeface="Times New Roman"/>
                        </a:rPr>
                        <a:t>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TextBox 16"/>
          <p:cNvSpPr txBox="1">
            <a:spLocks noChangeArrowheads="1"/>
          </p:cNvSpPr>
          <p:nvPr/>
        </p:nvSpPr>
        <p:spPr bwMode="auto">
          <a:xfrm>
            <a:off x="112713" y="693738"/>
            <a:ext cx="481012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sp>
        <p:nvSpPr>
          <p:cNvPr id="3077" name="Прямоугольник 26"/>
          <p:cNvSpPr>
            <a:spLocks noChangeArrowheads="1"/>
          </p:cNvSpPr>
          <p:nvPr/>
        </p:nvSpPr>
        <p:spPr bwMode="auto">
          <a:xfrm>
            <a:off x="128588" y="1816100"/>
            <a:ext cx="4802187"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Астана</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7313" y="4357688"/>
            <a:ext cx="4471987" cy="1206500"/>
            <a:chOff x="349950" y="3799939"/>
            <a:chExt cx="4472585" cy="1323723"/>
          </a:xfrm>
        </p:grpSpPr>
        <p:sp>
          <p:nvSpPr>
            <p:cNvPr id="3131" name="Прямоугольник 8"/>
            <p:cNvSpPr>
              <a:spLocks noChangeArrowheads="1"/>
            </p:cNvSpPr>
            <p:nvPr/>
          </p:nvSpPr>
          <p:spPr bwMode="auto">
            <a:xfrm>
              <a:off x="349950" y="4077009"/>
              <a:ext cx="2199935" cy="1046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kk-KZ" altLang="ru-RU" sz="1000" i="1">
                  <a:latin typeface="Times New Roman" panose="02020603050405020304" pitchFamily="18" charset="0"/>
                  <a:cs typeface="Times New Roman" panose="02020603050405020304" pitchFamily="18" charset="0"/>
                </a:rPr>
                <a:t>Астана қ.</a:t>
              </a:r>
              <a:r>
                <a:rPr lang="ru-RU" altLang="ru-RU" sz="1000" i="1">
                  <a:latin typeface="Times New Roman" panose="02020603050405020304" pitchFamily="18" charset="0"/>
                  <a:cs typeface="Times New Roman" panose="02020603050405020304" pitchFamily="18" charset="0"/>
                </a:rPr>
                <a:t>,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2"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96050"/>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79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ru-RU" altLang="ru-RU" sz="1400" b="1" i="1" dirty="0">
                <a:solidFill>
                  <a:srgbClr val="000000"/>
                </a:solidFill>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Айгисинова Н. </a:t>
            </a:r>
            <a:r>
              <a:rPr lang="kk-KZ" altLang="ru-RU" sz="1200" b="1" i="1" dirty="0" smtClean="0">
                <a:solidFill>
                  <a:srgbClr val="000000"/>
                </a:solidFill>
                <a:latin typeface="Times New Roman" panose="02020603050405020304" pitchFamily="18" charset="0"/>
                <a:cs typeface="Times New Roman" panose="02020603050405020304" pitchFamily="18" charset="0"/>
              </a:rPr>
              <a:t>/Жандосова А</a:t>
            </a:r>
            <a:r>
              <a:rPr lang=""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gridCol w="3080983"/>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163107">
                <a:tc>
                  <a:txBody>
                    <a:bodyPr/>
                    <a:lstStyle/>
                    <a:p>
                      <a:pPr algn="ctr" fontAlgn="ctr"/>
                      <a:r>
                        <a:rPr lang="ru-RU" sz="1000" b="0" i="0" u="none" strike="noStrike">
                          <a:solidFill>
                            <a:srgbClr val="000000"/>
                          </a:solidFill>
                          <a:latin typeface="Times New Roman"/>
                        </a:rPr>
                        <a:t>&lt;=0,09</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63107">
                <a:tc>
                  <a:txBody>
                    <a:bodyPr/>
                    <a:lstStyle/>
                    <a:p>
                      <a:pPr algn="ctr" fontAlgn="ctr"/>
                      <a:r>
                        <a:rPr lang="ru-RU" sz="1000" b="0" i="0" u="none" strike="noStrike">
                          <a:solidFill>
                            <a:srgbClr val="000000"/>
                          </a:solidFill>
                          <a:latin typeface="Times New Roman"/>
                        </a:rPr>
                        <a:t>0,1-0,18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63107">
                <a:tc>
                  <a:txBody>
                    <a:bodyPr/>
                    <a:lstStyle/>
                    <a:p>
                      <a:pPr algn="ctr" fontAlgn="ctr"/>
                      <a:r>
                        <a:rPr lang="ru-RU" sz="1000" b="0" i="0" u="none" strike="noStrike">
                          <a:solidFill>
                            <a:srgbClr val="000000"/>
                          </a:solidFill>
                          <a:latin typeface="Times New Roman"/>
                        </a:rPr>
                        <a:t>0,19-0,28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63107">
                <a:tc>
                  <a:txBody>
                    <a:bodyPr/>
                    <a:lstStyle/>
                    <a:p>
                      <a:pPr algn="ctr" fontAlgn="b"/>
                      <a:r>
                        <a:rPr lang="ru-RU" sz="1000" b="0" i="0" u="none" strike="noStrike" dirty="0">
                          <a:solidFill>
                            <a:srgbClr val="000000"/>
                          </a:solidFill>
                          <a:latin typeface="Times New Roman"/>
                        </a:rPr>
                        <a:t>&gt;=0,29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gridCol w="3758762"/>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7313" y="5429250"/>
          <a:ext cx="4035425" cy="792168"/>
        </p:xfrm>
        <a:graphic>
          <a:graphicData uri="http://schemas.openxmlformats.org/drawingml/2006/table">
            <a:tbl>
              <a:tblPr/>
              <a:tblGrid>
                <a:gridCol w="2017713"/>
                <a:gridCol w="2017712"/>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Астана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қаласы</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ҚОЛМСЗ</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a:ln>
                            <a:noFill/>
                          </a:ln>
                          <a:solidFill>
                            <a:schemeClr val="tx1"/>
                          </a:solidFill>
                          <a:effectLst/>
                          <a:latin typeface="Times New Roman" pitchFamily="18" charset="0"/>
                          <a:cs typeface="Times New Roman" pitchFamily="18" charset="0"/>
                          <a:hlinkClick r:id="" action="ppaction://noaction"/>
                        </a:rPr>
                        <a:t>info@meteo.kz</a:t>
                      </a:r>
                      <a:endParaRPr kumimoji="0" lang="en-US" sz="800" b="1" i="0" u="none" strike="noStrike" cap="none" normalizeH="0" baseline="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r>
              <a:tr h="335122">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Гидрометеорологиялық</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орталық</a:t>
                      </a:r>
                      <a:endParaRPr kumimoji="0" lang="ru-RU" alt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dirty="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26</a:t>
                      </a:r>
                      <a:r>
                        <a:rPr kumimoji="0" lang="ru-RU" sz="800" b="0" i="0" u="none" strike="noStrike" cap="none" normalizeH="0" baseline="0" dirty="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dirty="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dirty="0">
                          <a:ln>
                            <a:noFill/>
                          </a:ln>
                          <a:solidFill>
                            <a:schemeClr val="tx1"/>
                          </a:solidFill>
                          <a:effectLst/>
                          <a:latin typeface="Times New Roman" pitchFamily="18" charset="0"/>
                          <a:cs typeface="Times New Roman" pitchFamily="18" charset="0"/>
                          <a:hlinkClick r:id="rId2"/>
                        </a:rPr>
                        <a:t>ukpp@meteo.kz</a:t>
                      </a:r>
                      <a:r>
                        <a:rPr kumimoji="0" lang="kk-KZ" sz="800" b="1" i="0" u="none" strike="noStrike" cap="none" normalizeH="0" baseline="0" dirty="0">
                          <a:ln>
                            <a:noFill/>
                          </a:ln>
                          <a:solidFill>
                            <a:schemeClr val="tx1"/>
                          </a:solidFill>
                          <a:effectLst/>
                          <a:latin typeface="Times New Roman" pitchFamily="18" charset="0"/>
                          <a:cs typeface="Times New Roman" pitchFamily="18" charset="0"/>
                        </a:rPr>
                        <a:t> </a:t>
                      </a:r>
                      <a:endParaRPr kumimoji="0" 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r>
            </a:tbl>
          </a:graphicData>
        </a:graphic>
      </p:graphicFrame>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23860</TotalTime>
  <Words>530</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3693</cp:revision>
  <cp:lastPrinted>2021-07-01T07:38:07Z</cp:lastPrinted>
  <dcterms:created xsi:type="dcterms:W3CDTF">2018-03-27T06:03:00Z</dcterms:created>
  <dcterms:modified xsi:type="dcterms:W3CDTF">2025-10-13T06:54:25Z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