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79" d="100"/>
          <a:sy n="79" d="100"/>
        </p:scale>
        <p:origin x="108"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755564296"/>
              </p:ext>
            </p:extLst>
          </p:nvPr>
        </p:nvGraphicFramePr>
        <p:xfrm>
          <a:off x="307975" y="2500313"/>
          <a:ext cx="4465638" cy="2179637"/>
        </p:xfrm>
        <a:graphic>
          <a:graphicData uri="http://schemas.openxmlformats.org/drawingml/2006/table">
            <a:tbl>
              <a:tblPr/>
              <a:tblGrid>
                <a:gridCol w="4465638"/>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291</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082" name="Прямоугольник 2"/>
          <p:cNvSpPr>
            <a:spLocks noChangeArrowheads="1"/>
          </p:cNvSpPr>
          <p:nvPr/>
        </p:nvSpPr>
        <p:spPr bwMode="auto">
          <a:xfrm>
            <a:off x="4937125" y="115888"/>
            <a:ext cx="4802188" cy="2419124"/>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a:t>
            </a:r>
            <a:r>
              <a:rPr lang="" altLang="ru-RU" sz="1200" b="1" dirty="0">
                <a:latin typeface="Times New Roman" panose="02020603050405020304" pitchFamily="18" charset="0"/>
                <a:cs typeface="Times New Roman" pitchFamily="18" charset="0"/>
              </a:rPr>
              <a:t>9</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 altLang="ru-RU" sz="1200" b="1" dirty="0" smtClean="0">
                <a:latin typeface="Times New Roman" panose="02020603050405020304" pitchFamily="18" charset="0"/>
                <a:cs typeface="Times New Roman" pitchFamily="18" charset="0"/>
              </a:rPr>
              <a:t>18</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1</a:t>
            </a:r>
            <a:r>
              <a:rPr lang="" altLang="ru-RU" sz="1200" b="1" dirty="0">
                <a:latin typeface="Times New Roman" panose="02020603050405020304" pitchFamily="18" charset="0"/>
                <a:cs typeface="Times New Roman" pitchFamily="18" charset="0"/>
              </a:rPr>
              <a:t>9</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қазан</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a:t>
            </a:r>
            <a:r>
              <a:rPr lang="kk-KZ" sz="1200" dirty="0">
                <a:solidFill>
                  <a:prstClr val="black"/>
                </a:solidFill>
                <a:latin typeface="Times New Roman" panose="02020603050405020304" pitchFamily="18" charset="0"/>
                <a:cs typeface="Times New Roman" pitchFamily="18" charset="0"/>
              </a:rPr>
              <a:t>бұлтты</a:t>
            </a:r>
            <a:r>
              <a:rPr lang="kk-KZ" sz="1200" dirty="0" smtClean="0">
                <a:solidFill>
                  <a:prstClr val="black"/>
                </a:solidFill>
                <a:latin typeface="Times New Roman" panose="02020603050405020304" pitchFamily="18" charset="0"/>
                <a:cs typeface="Times New Roman" pitchFamily="18" charset="0"/>
              </a:rPr>
              <a:t>, жауын-шашынсыз</a:t>
            </a:r>
            <a:r>
              <a:rPr lang="kk-KZ" sz="1200" dirty="0" smtClean="0">
                <a:solidFill>
                  <a:prstClr val="black"/>
                </a:solidFill>
                <a:latin typeface="Times New Roman" panose="02020603050405020304" pitchFamily="18" charset="0"/>
                <a:cs typeface="Times New Roman" pitchFamily="18" charset="0"/>
              </a:rPr>
              <a:t>. Түнде және таңертен тұман. Оңтүстік-батыстан соғатын жел,</a:t>
            </a:r>
            <a:r>
              <a:rPr lang=""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күші </a:t>
            </a:r>
            <a:r>
              <a:rPr lang="kk-KZ" sz="1200" dirty="0" smtClean="0">
                <a:solidFill>
                  <a:prstClr val="black"/>
                </a:solidFill>
                <a:latin typeface="Times New Roman" panose="02020603050405020304" pitchFamily="18" charset="0"/>
                <a:cs typeface="Times New Roman" pitchFamily="18" charset="0"/>
              </a:rPr>
              <a:t>7-12 </a:t>
            </a:r>
            <a:r>
              <a:rPr lang="kk-KZ" sz="1200" dirty="0" smtClean="0">
                <a:solidFill>
                  <a:prstClr val="black"/>
                </a:solidFill>
                <a:latin typeface="Times New Roman" panose="02020603050405020304" pitchFamily="18" charset="0"/>
                <a:cs typeface="Times New Roman" pitchFamily="18" charset="0"/>
              </a:rPr>
              <a:t>м/с. </a:t>
            </a:r>
            <a:r>
              <a:rPr lang="kk-KZ" sz="1200" dirty="0">
                <a:solidFill>
                  <a:prstClr val="black"/>
                </a:solidFill>
                <a:latin typeface="Times New Roman" panose="02020603050405020304" pitchFamily="18" charset="0"/>
                <a:cs typeface="Times New Roman" pitchFamily="18" charset="0"/>
              </a:rPr>
              <a:t>Ауа температурасы  түнде </a:t>
            </a:r>
            <a:r>
              <a:rPr lang="kk-KZ" sz="1200" dirty="0" smtClean="0">
                <a:solidFill>
                  <a:prstClr val="black"/>
                </a:solidFill>
                <a:latin typeface="Times New Roman" panose="02020603050405020304" pitchFamily="18" charset="0"/>
                <a:cs typeface="Times New Roman" pitchFamily="18" charset="0"/>
              </a:rPr>
              <a:t>1 аяз-1 жылы, </a:t>
            </a:r>
            <a:r>
              <a:rPr lang="kk-KZ" sz="1200" dirty="0" smtClean="0">
                <a:solidFill>
                  <a:prstClr val="black"/>
                </a:solidFill>
                <a:latin typeface="Times New Roman" panose="02020603050405020304" pitchFamily="18" charset="0"/>
                <a:cs typeface="Times New Roman" pitchFamily="18" charset="0"/>
              </a:rPr>
              <a:t>күндіз </a:t>
            </a:r>
            <a:r>
              <a:rPr lang="kk-KZ" sz="1200" dirty="0" smtClean="0">
                <a:solidFill>
                  <a:prstClr val="black"/>
                </a:solidFill>
                <a:latin typeface="Times New Roman" panose="02020603050405020304" pitchFamily="18" charset="0"/>
                <a:cs typeface="Times New Roman" pitchFamily="18" charset="0"/>
              </a:rPr>
              <a:t>7-12 </a:t>
            </a:r>
            <a:r>
              <a:rPr lang="kk-KZ" sz="1200" dirty="0" smtClean="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жылы. </a:t>
            </a:r>
            <a:endParaRPr lang="" sz="1200" dirty="0" smtClean="0">
              <a:solidFill>
                <a:prstClr val="black"/>
              </a:solidFill>
              <a:latin typeface="Times New Roman" panose="02020603050405020304" pitchFamily="18" charset="0"/>
              <a:cs typeface="Times New Roman" pitchFamily="18" charset="0"/>
            </a:endParaRPr>
          </a:p>
          <a:p>
            <a:pPr indent="177800" algn="just" hangingPunct="1">
              <a:buNone/>
              <a:defRPr/>
            </a:pPr>
            <a:endParaRPr lang="kk-KZ"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20</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1</a:t>
            </a:r>
            <a:r>
              <a:rPr lang="" altLang="ru-RU" sz="1200" b="1" dirty="0">
                <a:latin typeface="Times New Roman" panose="02020603050405020304" pitchFamily="18" charset="0"/>
                <a:cs typeface="Times New Roman" pitchFamily="18" charset="0"/>
              </a:rPr>
              <a:t>9</a:t>
            </a:r>
            <a:r>
              <a:rPr lang="kk-KZ"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 sz="1200" b="1" dirty="0" smtClean="0">
                <a:latin typeface="Times New Roman" panose="02020603050405020304" pitchFamily="18" charset="0"/>
                <a:cs typeface="Times New Roman" pitchFamily="18" charset="0"/>
              </a:rPr>
              <a:t>20</a:t>
            </a:r>
            <a:r>
              <a:rPr lang="kk-KZ" sz="1200" b="1" dirty="0" smtClean="0">
                <a:latin typeface="Times New Roman" panose="02020603050405020304" pitchFamily="18" charset="0"/>
                <a:cs typeface="Times New Roman" pitchFamily="18" charset="0"/>
              </a:rPr>
              <a:t> 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a:t>
            </a:r>
            <a:r>
              <a:rPr lang="kk-KZ" sz="1200" dirty="0" smtClean="0">
                <a:solidFill>
                  <a:prstClr val="black"/>
                </a:solidFill>
                <a:latin typeface="Times New Roman" panose="02020603050405020304" pitchFamily="18" charset="0"/>
                <a:cs typeface="Times New Roman" pitchFamily="18" charset="0"/>
              </a:rPr>
              <a:t>, </a:t>
            </a:r>
            <a:r>
              <a:rPr lang="" sz="1200" dirty="0" smtClean="0">
                <a:solidFill>
                  <a:prstClr val="black"/>
                </a:solidFill>
                <a:latin typeface="Times New Roman" panose="02020603050405020304" pitchFamily="18" charset="0"/>
                <a:cs typeface="Times New Roman" pitchFamily="18" charset="0"/>
              </a:rPr>
              <a:t>ж</a:t>
            </a:r>
            <a:r>
              <a:rPr lang="kk-KZ" sz="1200" dirty="0" smtClean="0">
                <a:solidFill>
                  <a:prstClr val="black"/>
                </a:solidFill>
                <a:latin typeface="Times New Roman" panose="02020603050405020304" pitchFamily="18" charset="0"/>
                <a:cs typeface="Times New Roman" pitchFamily="18" charset="0"/>
              </a:rPr>
              <a:t>ауын-шашын</a:t>
            </a:r>
            <a:r>
              <a:rPr lang="" sz="1200" dirty="0" smtClean="0">
                <a:solidFill>
                  <a:prstClr val="black"/>
                </a:solidFill>
                <a:latin typeface="Times New Roman" panose="02020603050405020304" pitchFamily="18" charset="0"/>
                <a:cs typeface="Times New Roman" pitchFamily="18" charset="0"/>
              </a:rPr>
              <a:t>сыз</a:t>
            </a:r>
            <a:r>
              <a:rPr lang="kk-KZ" sz="1200" dirty="0">
                <a:solidFill>
                  <a:prstClr val="black"/>
                </a:solidFill>
                <a:latin typeface="Times New Roman" panose="02020603050405020304" pitchFamily="18" charset="0"/>
                <a:cs typeface="Times New Roman" pitchFamily="18" charset="0"/>
              </a:rPr>
              <a:t>. Түнде және таңертен </a:t>
            </a:r>
            <a:r>
              <a:rPr lang="kk-KZ" sz="1200" dirty="0" smtClean="0">
                <a:solidFill>
                  <a:prstClr val="black"/>
                </a:solidFill>
                <a:latin typeface="Times New Roman" panose="02020603050405020304" pitchFamily="18" charset="0"/>
                <a:cs typeface="Times New Roman" pitchFamily="18" charset="0"/>
              </a:rPr>
              <a:t>тұман. </a:t>
            </a:r>
            <a:r>
              <a:rPr lang="kk-KZ" sz="1200" dirty="0">
                <a:solidFill>
                  <a:prstClr val="black"/>
                </a:solidFill>
                <a:latin typeface="Times New Roman" panose="02020603050405020304" pitchFamily="18" charset="0"/>
                <a:cs typeface="Times New Roman" pitchFamily="18" charset="0"/>
              </a:rPr>
              <a:t>Оңтүстік-шығыстан соғатын жел оңтүстік-батысқа ауысады, </a:t>
            </a:r>
            <a:r>
              <a:rPr lang="kk-KZ" sz="1200" dirty="0">
                <a:solidFill>
                  <a:prstClr val="black"/>
                </a:solidFill>
                <a:latin typeface="Times New Roman" panose="02020603050405020304" pitchFamily="18" charset="0"/>
                <a:cs typeface="Times New Roman" pitchFamily="18" charset="0"/>
              </a:rPr>
              <a:t>күші </a:t>
            </a:r>
            <a:r>
              <a:rPr lang="" sz="1200" dirty="0" smtClean="0">
                <a:solidFill>
                  <a:prstClr val="black"/>
                </a:solidFill>
                <a:latin typeface="Times New Roman" panose="02020603050405020304" pitchFamily="18" charset="0"/>
                <a:cs typeface="Times New Roman" pitchFamily="18" charset="0"/>
              </a:rPr>
              <a:t>7</a:t>
            </a:r>
            <a:r>
              <a:rPr lang="kk-KZ" sz="1200" dirty="0" smtClean="0">
                <a:solidFill>
                  <a:prstClr val="black"/>
                </a:solidFill>
                <a:latin typeface="Times New Roman" panose="02020603050405020304" pitchFamily="18" charset="0"/>
                <a:cs typeface="Times New Roman" pitchFamily="18" charset="0"/>
              </a:rPr>
              <a:t>-1</a:t>
            </a:r>
            <a:r>
              <a:rPr lang="" sz="1200" dirty="0" smtClean="0">
                <a:solidFill>
                  <a:prstClr val="black"/>
                </a:solidFill>
                <a:latin typeface="Times New Roman" panose="02020603050405020304" pitchFamily="18" charset="0"/>
                <a:cs typeface="Times New Roman" pitchFamily="18" charset="0"/>
              </a:rPr>
              <a:t>2</a:t>
            </a:r>
            <a:r>
              <a:rPr lang="kk-KZ" sz="1200" dirty="0" smtClean="0">
                <a:solidFill>
                  <a:prstClr val="black"/>
                </a:solidFill>
                <a:latin typeface="Times New Roman" panose="02020603050405020304" pitchFamily="18" charset="0"/>
                <a:cs typeface="Times New Roman" pitchFamily="18" charset="0"/>
              </a:rPr>
              <a:t>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a:t>
            </a:r>
            <a:r>
              <a:rPr lang="kk-KZ" sz="1200">
                <a:solidFill>
                  <a:prstClr val="black"/>
                </a:solidFill>
                <a:latin typeface="Times New Roman" panose="02020603050405020304" pitchFamily="18" charset="0"/>
                <a:cs typeface="Times New Roman" pitchFamily="18" charset="0"/>
              </a:rPr>
              <a:t>температурасы </a:t>
            </a:r>
            <a:r>
              <a:rPr lang="kk-KZ" sz="1200" smtClean="0">
                <a:solidFill>
                  <a:prstClr val="black"/>
                </a:solidFill>
                <a:latin typeface="Times New Roman" panose="02020603050405020304" pitchFamily="18" charset="0"/>
                <a:cs typeface="Times New Roman" pitchFamily="18" charset="0"/>
              </a:rPr>
              <a:t>3</a:t>
            </a:r>
            <a:r>
              <a:rPr lang="kk-KZ" sz="1200" smtClean="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5</a:t>
            </a:r>
            <a:r>
              <a:rPr lang="kk-KZ" sz="120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5010116" y="2486471"/>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 altLang="ru-RU" sz="1200" b="1"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indent="177800"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6072" y="33757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5" name="Table"/>
          <p:cNvGraphicFramePr/>
          <p:nvPr>
            <p:extLst>
              <p:ext uri="{D42A27DB-BD31-4B8C-83A1-F6EECF244321}">
                <p14:modId xmlns:p14="http://schemas.microsoft.com/office/powerpoint/2010/main" val="2469099907"/>
              </p:ext>
            </p:extLst>
          </p:nvPr>
        </p:nvGraphicFramePr>
        <p:xfrm>
          <a:off x="5064125" y="4206875"/>
          <a:ext cx="4571998" cy="1972231"/>
        </p:xfrm>
        <a:graphic>
          <a:graphicData uri="http://schemas.openxmlformats.org/drawingml/2006/table">
            <a:tbl>
              <a:tblPr/>
              <a:tblGrid>
                <a:gridCol w="1751011">
                  <a:extLst>
                    <a:ext uri="{9D8B030D-6E8A-4147-A177-3AD203B41FA5}">
                      <a16:colId xmlns="" xmlns:a16="http://schemas.microsoft.com/office/drawing/2014/main" val="20000"/>
                    </a:ext>
                  </a:extLst>
                </a:gridCol>
                <a:gridCol w="1411287">
                  <a:extLst>
                    <a:ext uri="{9D8B030D-6E8A-4147-A177-3AD203B41FA5}">
                      <a16:colId xmlns="" xmlns:a16="http://schemas.microsoft.com/office/drawing/2014/main" val="20001"/>
                    </a:ext>
                  </a:extLst>
                </a:gridCol>
                <a:gridCol w="1409700">
                  <a:extLst>
                    <a:ext uri="{9D8B030D-6E8A-4147-A177-3AD203B41FA5}">
                      <a16:colId xmlns=""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21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26</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2"/>
                  </a:ext>
                </a:extLst>
              </a:tr>
              <a:tr h="228600">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34</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829</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70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14</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7</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0.9</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Жолдыбай</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gridCol w="3080983"/>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gridCol w="3758762"/>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gridCol w="2017712"/>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24130</TotalTime>
  <Words>531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3716</cp:revision>
  <cp:lastPrinted>2021-07-01T07:38:07Z</cp:lastPrinted>
  <dcterms:created xsi:type="dcterms:W3CDTF">2018-03-27T06:03:00Z</dcterms:created>
  <dcterms:modified xsi:type="dcterms:W3CDTF">2025-10-18T08:11:06Z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