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9CC00"/>
    <a:srgbClr val="FF99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4660"/>
  </p:normalViewPr>
  <p:slideViewPr>
    <p:cSldViewPr showGuides="1">
      <p:cViewPr varScale="1">
        <p:scale>
          <a:sx n="116" d="100"/>
          <a:sy n="116" d="100"/>
        </p:scale>
        <p:origin x="1896" y="108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56727" y="118449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68844" y="130152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1683974570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</a:t>
            </a:r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00105924"/>
              </p:ext>
            </p:extLst>
          </p:nvPr>
        </p:nvGraphicFramePr>
        <p:xfrm>
          <a:off x="307975" y="2588895"/>
          <a:ext cx="4465638" cy="196596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351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Усть-Каменогорск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октября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</a:t>
                      </a:r>
                      <a:r>
                        <a:rPr lang="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99744804"/>
              </p:ext>
            </p:extLst>
          </p:nvPr>
        </p:nvGraphicFramePr>
        <p:xfrm>
          <a:off x="4979950" y="6393944"/>
          <a:ext cx="4770946" cy="464056"/>
        </p:xfrm>
        <a:graphic>
          <a:graphicData uri="http://schemas.openxmlformats.org/drawingml/2006/table">
            <a:tbl>
              <a:tblPr/>
              <a:tblGrid>
                <a:gridCol w="47709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0937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«Об утверждении Гигиенических нормативов к атмосферному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воздуху в городских и сельских населенных пунктах, на территориях промышленных организаций» (от 2 августа 2022 года № )Р ДСМ-70.)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5468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859096" y="3312999"/>
            <a:ext cx="4892694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Усть-Каменогорск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1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202</a:t>
            </a:r>
            <a:r>
              <a:rPr lang="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 года</a:t>
            </a:r>
          </a:p>
        </p:txBody>
      </p:sp>
      <p:sp>
        <p:nvSpPr>
          <p:cNvPr id="20" name="Прямоугольник 19"/>
          <p:cNvSpPr/>
          <p:nvPr/>
        </p:nvSpPr>
        <p:spPr>
          <a:xfrm>
            <a:off x="4876781" y="103211"/>
            <a:ext cx="4813416" cy="1754326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indent="177800" algn="ctr"/>
            <a:r>
              <a:rPr lang="ru-RU" altLang="ru-RU" sz="1200" b="1" dirty="0">
                <a:solidFill>
                  <a:prstClr val="black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Усть-Каменогорск</a:t>
            </a:r>
          </a:p>
          <a:p>
            <a:pPr lvl="0" indent="177800" algn="ctr"/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ru-RU" alt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 октября 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до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 октября </a:t>
            </a:r>
            <a:endParaRPr lang="en-US" sz="12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  <a:p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    Переменная облачность,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без осадков.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юго-восточный 3-8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Температура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ночью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°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12-14°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 </a:t>
            </a:r>
            <a:endParaRPr lang="" sz="600" b="1" dirty="0" smtClean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октября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202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г.</a:t>
            </a:r>
          </a:p>
          <a:p>
            <a:pPr lvl="0" indent="177800" algn="ctr"/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 2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0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ч. 20 октября 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до 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0</a:t>
            </a:r>
            <a:r>
              <a:rPr lang="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8</a:t>
            </a:r>
            <a:r>
              <a:rPr lang="ru-RU" sz="1200" b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ч. </a:t>
            </a:r>
            <a:r>
              <a:rPr lang="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sz="1200" b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октября</a:t>
            </a:r>
          </a:p>
          <a:p>
            <a:pPr lvl="0" indent="177800" algn="just"/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без осадков.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1-6 </a:t>
            </a:r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м/с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. Температура воздуха </a:t>
            </a:r>
            <a:r>
              <a:rPr lang="ru-RU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1-3</a:t>
            </a:r>
            <a:r>
              <a:rPr lang="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°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kk-KZ" sz="1200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мороза.</a:t>
            </a:r>
            <a:endParaRPr lang="ru-RU" sz="1200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  <a:sym typeface="+mn-ea"/>
            </a:endParaRPr>
          </a:p>
        </p:txBody>
      </p:sp>
      <p:sp>
        <p:nvSpPr>
          <p:cNvPr id="15" name="TextBox 13"/>
          <p:cNvSpPr txBox="1"/>
          <p:nvPr/>
        </p:nvSpPr>
        <p:spPr>
          <a:xfrm>
            <a:off x="4991861" y="2036786"/>
            <a:ext cx="4706548" cy="830997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рассеиванию загрязняющих веществ в атмосфере города. </a:t>
            </a:r>
          </a:p>
          <a:p>
            <a:pPr indent="182563"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пониженный уровень  загрязнения воздуха.</a:t>
            </a:r>
          </a:p>
        </p:txBody>
      </p:sp>
      <p:sp>
        <p:nvSpPr>
          <p:cNvPr id="23" name="TextBox 15"/>
          <p:cNvSpPr txBox="1"/>
          <p:nvPr/>
        </p:nvSpPr>
        <p:spPr>
          <a:xfrm>
            <a:off x="5014089" y="3025884"/>
            <a:ext cx="4662093" cy="276999"/>
          </a:xfrm>
          <a:prstGeom prst="rect">
            <a:avLst/>
          </a:prstGeom>
          <a:noFill/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отсутствует.</a:t>
            </a:r>
          </a:p>
        </p:txBody>
      </p:sp>
      <p:graphicFrame>
        <p:nvGraphicFramePr>
          <p:cNvPr id="21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75415082"/>
              </p:ext>
            </p:extLst>
          </p:nvPr>
        </p:nvGraphicFramePr>
        <p:xfrm>
          <a:off x="5011788" y="3774664"/>
          <a:ext cx="4684956" cy="253413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0274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438285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443925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57099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РМ-2.5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Взвешенные частицы РМ-10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0,007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950010825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серы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189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990536008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</a:t>
                      </a:r>
                      <a:r>
                        <a:rPr lang="kk-KZ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углерода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3551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879239550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pPr algn="l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Диоксид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86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30178899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Оксид азота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150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0,4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137716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Сероводород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7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0,9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7"/>
                  </a:ext>
                </a:extLst>
              </a:tr>
              <a:tr h="247600">
                <a:tc>
                  <a:txBody>
                    <a:bodyPr/>
                    <a:lstStyle/>
                    <a:p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Аммиак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61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0,3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240703828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44793" y="4221088"/>
            <a:ext cx="4777355" cy="2492990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В городе Усть-Каменогорск наблюдения за состоянием атмосферного воздуха проводится на 10 постах наблюдения за уровнем загрязнения атмосферного воздуха: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 – ул. Рабочая,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4 – ул. Широкая, 44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5 –  ул.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Кайсенова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30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6 – пр.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Н.Назарбаева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83/2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7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Мұхамеджан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Тынышпаева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126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8 – ул. Егорова, 6</a:t>
            </a:r>
          </a:p>
          <a:p>
            <a:pPr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11 –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Утепова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37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12 – пр. К.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Сатпаева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12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2 – ул. Льва Толстого, 18</a:t>
            </a:r>
          </a:p>
          <a:p>
            <a:pPr lvl="0" algn="just"/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пост № 3 –  ул. </a:t>
            </a:r>
            <a:r>
              <a:rPr lang="ru-RU" altLang="ru-RU" sz="1200" dirty="0" err="1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Серикбаева</a:t>
            </a:r>
            <a:r>
              <a:rPr lang="ru-RU" altLang="ru-RU" sz="1200" dirty="0">
                <a:solidFill>
                  <a:prstClr val="black"/>
                </a:solidFill>
                <a:latin typeface="Times New Roman" pitchFamily="18" charset="0"/>
                <a:cs typeface="Times New Roman" pitchFamily="18" charset="0"/>
              </a:rPr>
              <a:t>, 19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42536" y="80075"/>
            <a:ext cx="4834877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011677" y="4473787"/>
            <a:ext cx="4691726" cy="1691489"/>
            <a:chOff x="2714" y="3848629"/>
            <a:chExt cx="4691726" cy="1855212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244166988"/>
                </p:ext>
              </p:extLst>
            </p:nvPr>
          </p:nvGraphicFramePr>
          <p:xfrm>
            <a:off x="17684" y="4968253"/>
            <a:ext cx="4668855" cy="735588"/>
          </p:xfrm>
          <a:graphic>
            <a:graphicData uri="http://schemas.openxmlformats.org/drawingml/2006/table">
              <a:tbl>
                <a:tblPr/>
                <a:tblGrid>
                  <a:gridCol w="233442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334426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01646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КЛМОС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13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vozduh2_vk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@mail.ru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00558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</a:t>
                        </a: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</a:t>
                        </a:r>
                        <a:r>
                          <a:rPr lang="ru-RU"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теопрогнозов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232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78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17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omp_vko@meteo.kz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2714" y="4267824"/>
              <a:ext cx="2353529" cy="67513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Усть-Каменогорск, ул. Потанина, 12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80978" y="3848629"/>
              <a:ext cx="4613462" cy="911431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square"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ФРГП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089940" y="6129133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Жиембаева Д.А. / </a:t>
            </a:r>
            <a:r>
              <a:rPr lang="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Акылбаева М.М.</a:t>
            </a:r>
            <a:endParaRPr lang="kk-KZ" altLang="ru-RU" sz="12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64298904"/>
              </p:ext>
            </p:extLst>
          </p:nvPr>
        </p:nvGraphicFramePr>
        <p:xfrm>
          <a:off x="5015140" y="540894"/>
          <a:ext cx="4704359" cy="815340"/>
        </p:xfrm>
        <a:graphic>
          <a:graphicData uri="http://schemas.openxmlformats.org/drawingml/2006/table">
            <a:tbl>
              <a:tblPr/>
              <a:tblGrid>
                <a:gridCol w="103458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669773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8091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35</a:t>
                      </a: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 ≤ Р &lt; 0,</a:t>
                      </a:r>
                      <a:r>
                        <a:rPr lang="en-US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</a:t>
                      </a:r>
                      <a:r>
                        <a:rPr lang="en-US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46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31" name="Прямоугольник 30"/>
          <p:cNvSpPr/>
          <p:nvPr/>
        </p:nvSpPr>
        <p:spPr>
          <a:xfrm>
            <a:off x="4953000" y="1331030"/>
            <a:ext cx="4808537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2" name="Прямоугольник 31"/>
          <p:cNvSpPr/>
          <p:nvPr/>
        </p:nvSpPr>
        <p:spPr>
          <a:xfrm>
            <a:off x="4967977" y="2165706"/>
            <a:ext cx="4786196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3" name="Таблица 32"/>
          <p:cNvGraphicFramePr/>
          <p:nvPr>
            <p:extLst>
              <p:ext uri="{D42A27DB-BD31-4B8C-83A1-F6EECF244321}">
                <p14:modId xmlns:p14="http://schemas.microsoft.com/office/powerpoint/2010/main" val="478590570"/>
              </p:ext>
            </p:extLst>
          </p:nvPr>
        </p:nvGraphicFramePr>
        <p:xfrm>
          <a:off x="5017189" y="2439250"/>
          <a:ext cx="4680158" cy="2225518"/>
        </p:xfrm>
        <a:graphic>
          <a:graphicData uri="http://schemas.openxmlformats.org/drawingml/2006/table">
            <a:tbl>
              <a:tblPr/>
              <a:tblGrid>
                <a:gridCol w="799907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80251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34" name="TextBox 33"/>
          <p:cNvSpPr txBox="1"/>
          <p:nvPr/>
        </p:nvSpPr>
        <p:spPr>
          <a:xfrm>
            <a:off x="4960949" y="4663033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24404</TotalTime>
  <Words>692</Words>
  <Application>Microsoft Office PowerPoint</Application>
  <PresentationFormat>Лист A4 (210x297 мм)</PresentationFormat>
  <Paragraphs>107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User</cp:lastModifiedBy>
  <cp:revision>4037</cp:revision>
  <cp:lastPrinted>2021-10-18T15:52:53Z</cp:lastPrinted>
  <dcterms:created xsi:type="dcterms:W3CDTF">2018-03-27T06:03:00Z</dcterms:created>
  <dcterms:modified xsi:type="dcterms:W3CDTF">2025-10-19T06:35:03Z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