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Calibri" panose="020F050202020403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 horzBarState="maximized">
    <p:restoredLeft sz="15620"/>
    <p:restoredTop sz="95501" autoAdjust="0"/>
  </p:normalViewPr>
  <p:slideViewPr>
    <p:cSldViewPr>
      <p:cViewPr varScale="1">
        <p:scale>
          <a:sx n="79" d="100"/>
          <a:sy n="79" d="100"/>
        </p:scale>
        <p:origin x="108" y="120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100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 eaLnBrk="1" hangingPunct="1">
              <a:buFont typeface="Arial" panose="020B0604020202020204" pitchFamily="34" charset="0"/>
              <a:buNone/>
              <a:defRPr sz="1300"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300"/>
            </a:lvl1pPr>
          </a:lstStyle>
          <a:p>
            <a:fld id="{8E773620-9D23-4D2D-9EEA-0E535ABA0989}" type="slidenum">
              <a:rPr lang="ru-RU" altLang="en-US"/>
              <a:pPr/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56007707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C7FDC01-DA50-45FC-A946-C3AAC7E5600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074520747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072BE2E-63E0-4724-A7E7-95A2EA5F7BC2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38173274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4E5BBBD5-0EF2-4E9A-A16F-425DD50C2355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627404373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D386BD8-A3A5-42F7-AC11-6E746DECBA5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789280459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5C010056-673A-48AC-9DBC-1BE49F8C17AB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63635098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B8616758-4CA8-45F1-8622-3F4EFABAC69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16194548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86E6BF2-FF14-4268-B819-2A0CEE41ABE1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257394812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6CF9226-2993-4923-AB40-87151E8630D6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32093351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04E44F57-9CD7-4A08-8965-457A59BCA029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1038855551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8A059D1-D338-4A12-BED1-5F9BE2A61B5E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097077024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78EDFB6-8597-4CAB-B141-24EF5324FD80}" type="slidenum">
              <a:rPr lang="ru-RU" altLang="ru-RU"/>
              <a:pPr/>
              <a:t>‹#›</a:t>
            </a:fld>
            <a:endParaRPr lang="ru-RU" altLang="ru-RU"/>
          </a:p>
        </p:txBody>
      </p:sp>
    </p:spTree>
    <p:extLst>
      <p:ext uri="{BB962C8B-B14F-4D97-AF65-F5344CB8AC3E}">
        <p14:creationId xmlns:p14="http://schemas.microsoft.com/office/powerpoint/2010/main" val="2776739982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>
            <a:lvl1pPr algn="r" eaLnBrk="1" hangingPunct="1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</a:defRPr>
            </a:lvl1pPr>
          </a:lstStyle>
          <a:p>
            <a:fld id="{6B51E51C-4727-4CAC-BD57-DFC5400CBA02}" type="slidenum">
              <a:rPr lang="ru-RU" altLang="ru-RU"/>
              <a:pPr/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ukpp@meteo.kz" TargetMode="External"/><Relationship Id="rId2" Type="http://schemas.openxmlformats.org/officeDocument/2006/relationships/hyperlink" Target="mailto:info@meteo.kz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7" cy="349250"/>
        </p:xfrm>
        <a:graphic>
          <a:graphicData uri="http://schemas.openxmlformats.org/drawingml/2006/table">
            <a:tbl>
              <a:tblPr/>
              <a:tblGrid>
                <a:gridCol w="4465637"/>
              </a:tblGrid>
              <a:tr h="34925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54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824412" cy="7080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4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</a:p>
        </p:txBody>
      </p:sp>
      <p:pic>
        <p:nvPicPr>
          <p:cNvPr id="2055" name="Рисунок 1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818" b="17471"/>
          <a:stretch>
            <a:fillRect/>
          </a:stretch>
        </p:blipFill>
        <p:spPr bwMode="auto">
          <a:xfrm>
            <a:off x="1525588" y="923925"/>
            <a:ext cx="2028825" cy="13128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4035032429"/>
              </p:ext>
            </p:extLst>
          </p:nvPr>
        </p:nvGraphicFramePr>
        <p:xfrm>
          <a:off x="307975" y="2589213"/>
          <a:ext cx="4465638" cy="2208212"/>
        </p:xfrm>
        <a:graphic>
          <a:graphicData uri="http://schemas.openxmlformats.org/drawingml/2006/table">
            <a:tbl>
              <a:tblPr/>
              <a:tblGrid>
                <a:gridCol w="4465638"/>
              </a:tblGrid>
              <a:tr h="2208212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</a:t>
                      </a:r>
                      <a:r>
                        <a:rPr lang="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29</a:t>
                      </a:r>
                      <a:r>
                        <a:rPr lang="kk-KZ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</a:t>
                      </a:r>
                      <a:endParaRPr lang="zh-CN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x-none" sz="14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Астана</a:t>
                      </a: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1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9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октября </a:t>
                      </a: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2025 </a:t>
                      </a:r>
                      <a:r>
                        <a:rPr lang="kk-KZ" altLang="zh-CN" sz="1200" b="1" i="1" baseline="0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graphicFrame>
        <p:nvGraphicFramePr>
          <p:cNvPr id="24" name="Таблица 23"/>
          <p:cNvGraphicFramePr/>
          <p:nvPr/>
        </p:nvGraphicFramePr>
        <p:xfrm>
          <a:off x="5024438" y="6308725"/>
          <a:ext cx="4824412" cy="320675"/>
        </p:xfrm>
        <a:graphic>
          <a:graphicData uri="http://schemas.openxmlformats.org/drawingml/2006/table">
            <a:tbl>
              <a:tblPr/>
              <a:tblGrid>
                <a:gridCol w="4824412"/>
              </a:tblGrid>
              <a:tr h="2134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«Санитарно-эпидемиологическим правилам и нормам к атмосферному воздуху» </a:t>
                      </a:r>
                      <a:endParaRPr lang="en-US" sz="700" i="1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sz="700" i="1" dirty="0" err="1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от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2.0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8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.20</a:t>
                      </a:r>
                      <a:r>
                        <a:rPr lang="en-US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r>
                        <a:rPr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ҚР ДСМ-70 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721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2061" name="Прямоугольник 21"/>
          <p:cNvSpPr>
            <a:spLocks noChangeArrowheads="1"/>
          </p:cNvSpPr>
          <p:nvPr/>
        </p:nvSpPr>
        <p:spPr bwMode="auto">
          <a:xfrm>
            <a:off x="5080000" y="3600430"/>
            <a:ext cx="4752975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г. Астана</a:t>
            </a:r>
          </a:p>
          <a:p>
            <a:pPr algn="ctr" eaLnBrk="1" hangingPunct="1">
              <a:buFont typeface="Arial" panose="020B0604020202020204" pitchFamily="34" charset="0"/>
              <a:buNone/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</a:t>
            </a:r>
            <a:r>
              <a:rPr lang="en-US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октября 2025 года </a:t>
            </a:r>
          </a:p>
        </p:txBody>
      </p:sp>
      <p:sp>
        <p:nvSpPr>
          <p:cNvPr id="2062" name="Прямоугольник 15"/>
          <p:cNvSpPr>
            <a:spLocks noChangeArrowheads="1"/>
          </p:cNvSpPr>
          <p:nvPr/>
        </p:nvSpPr>
        <p:spPr bwMode="auto">
          <a:xfrm>
            <a:off x="5024437" y="114979"/>
            <a:ext cx="4714876" cy="1754326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indent="185738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Прогноз погоды по г. Астана</a:t>
            </a:r>
          </a:p>
          <a:p>
            <a:pPr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на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  <a:endParaRPr lang="ru-RU" altLang="ru-RU" sz="1200" b="1" dirty="0" smtClean="0">
              <a:latin typeface="Times New Roman" panose="02020603050405020304" pitchFamily="18" charset="0"/>
              <a:cs typeface="Times New Roman" panose="02020603050405020304" pitchFamily="18" charset="0"/>
              <a:sym typeface="Helvetica" panose="020B0604020202020204" pitchFamily="34" charset="0"/>
            </a:endParaRPr>
          </a:p>
          <a:p>
            <a:pPr algn="ctr" hangingPunct="1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9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/>
            <a:r>
              <a:rPr lang="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</a:t>
            </a:r>
            <a:r>
              <a:rPr lang="ru-RU" sz="1200" dirty="0" err="1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еременная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облачность, без осадков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юго-западный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2-7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м/с. Температура воздуха ночью 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2-4</a:t>
            </a:r>
            <a:r>
              <a:rPr lang="kk-KZ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мороза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,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днем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8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-10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тепла.</a:t>
            </a:r>
            <a:endParaRPr lang="" sz="1200" b="1" dirty="0" smtClean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spcAft>
                <a:spcPts val="0"/>
              </a:spcAft>
            </a:pPr>
            <a:r>
              <a:rPr 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а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2025 г.</a:t>
            </a:r>
          </a:p>
          <a:p>
            <a:pPr algn="ctr">
              <a:spcAft>
                <a:spcPts val="0"/>
              </a:spcAf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с 20 ч.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20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Helvetica" panose="020B0604020202020204" pitchFamily="34" charset="0"/>
              </a:rPr>
              <a:t>октября до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08 ч. </a:t>
            </a:r>
            <a:r>
              <a:rPr lang="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2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1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  <a:sym typeface="+mn-ea"/>
              </a:rPr>
              <a:t>октября</a:t>
            </a:r>
          </a:p>
          <a:p>
            <a:pPr algn="just">
              <a:spcAft>
                <a:spcPts val="1000"/>
              </a:spcAft>
            </a:pP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Переменная облачность,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без </a:t>
            </a:r>
            <a:r>
              <a:rPr lang="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осадков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Ветер северо-восточный, восточный       5-10 м/с. Температура </a:t>
            </a:r>
            <a:r>
              <a:rPr lang="ru-RU" altLang="ru-RU" sz="1200" dirty="0" smtClean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воздуха  </a:t>
            </a:r>
            <a:r>
              <a:rPr lang="ru-RU" altLang="ru-RU" sz="1200" dirty="0">
                <a:solidFill>
                  <a:srgbClr val="21212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2-4 мороза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5" name="TextBox 14"/>
          <p:cNvSpPr txBox="1"/>
          <p:nvPr/>
        </p:nvSpPr>
        <p:spPr>
          <a:xfrm>
            <a:off x="5018368" y="2287755"/>
            <a:ext cx="4587875" cy="830997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3"/>
          </a:lnRef>
          <a:fillRef idx="1">
            <a:schemeClr val="lt1"/>
          </a:fillRef>
          <a:effectRef idx="0">
            <a:schemeClr val="accent3"/>
          </a:effectRef>
          <a:fontRef idx="minor">
            <a:schemeClr val="dk1"/>
          </a:fontRef>
        </p:style>
        <p:txBody>
          <a:bodyPr>
            <a:spAutoFit/>
          </a:bodyPr>
          <a:lstStyle>
            <a:defPPr>
              <a:defRPr lang="ru-RU"/>
            </a:defPPr>
            <a:lvl1pPr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rtl="0" fontAlgn="base">
              <a:spcBef>
                <a:spcPct val="0"/>
              </a:spcBef>
              <a:spcAft>
                <a:spcPct val="0"/>
              </a:spcAft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indent="177800" algn="just" eaLnBrk="1" hangingPunct="1">
              <a:defRPr/>
            </a:pPr>
            <a:r>
              <a:rPr lang="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</a:t>
            </a:r>
            <a:r>
              <a:rPr lang="ru-RU" altLang="en-US" sz="1200" dirty="0" err="1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етеорологические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рассеиванию</a:t>
            </a:r>
            <a:r>
              <a:rPr lang="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атмосфере города</a:t>
            </a:r>
            <a:r>
              <a:rPr lang="en-US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.</a:t>
            </a:r>
            <a:endParaRPr lang="kk-KZ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  <a:p>
            <a:pPr indent="177800" algn="just" eaLnBrk="1" hangingPunct="1">
              <a:defRPr/>
            </a:pP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 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5037116" y="3264907"/>
            <a:ext cx="4630161" cy="261610"/>
          </a:xfrm>
          <a:prstGeom prst="rect">
            <a:avLst/>
          </a:prstGeom>
          <a:solidFill>
            <a:schemeClr val="bg1"/>
          </a:solidFill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1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6" name="Table"/>
          <p:cNvGraphicFramePr/>
          <p:nvPr>
            <p:extLst>
              <p:ext uri="{D42A27DB-BD31-4B8C-83A1-F6EECF244321}">
                <p14:modId xmlns:p14="http://schemas.microsoft.com/office/powerpoint/2010/main" val="489382"/>
              </p:ext>
            </p:extLst>
          </p:nvPr>
        </p:nvGraphicFramePr>
        <p:xfrm>
          <a:off x="5024437" y="4140200"/>
          <a:ext cx="4667248" cy="2062143"/>
        </p:xfrm>
        <a:graphic>
          <a:graphicData uri="http://schemas.openxmlformats.org/drawingml/2006/table">
            <a:tbl>
              <a:tblPr/>
              <a:tblGrid>
                <a:gridCol w="1795461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1433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43827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41325"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Загрязняющее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вещество</a:t>
                      </a:r>
                      <a:endParaRPr sz="900" b="1" dirty="0">
                        <a:latin typeface="Times New Roman"/>
                        <a:ea typeface="Times New Roman"/>
                        <a:cs typeface="Times New Roman"/>
                        <a:sym typeface="Times New Roman"/>
                      </a:endParaRP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Фактическая</a:t>
                      </a:r>
                      <a:r>
                        <a:rPr sz="900" b="1" dirty="0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b="1" dirty="0" err="1" smtClean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концентрация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, </a:t>
                      </a:r>
                      <a:r>
                        <a:rPr sz="900" b="1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мкг</a:t>
                      </a:r>
                      <a:r>
                        <a:rPr sz="900" b="1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/м3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defRPr sz="1800"/>
                      </a:pPr>
                      <a:r>
                        <a:rPr sz="900" b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Кратность ПДК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</a:t>
                      </a:r>
                      <a:r>
                        <a:rPr sz="900" dirty="0" err="1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частицы</a:t>
                      </a:r>
                      <a:r>
                        <a:rPr sz="900" dirty="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 РМ-2,5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Взвешенные частицы РМ-10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серы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19075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углерода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788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49236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Диоксид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62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0.3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Оксид азота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23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0,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1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28600">
                <a:tc>
                  <a:txBody>
                    <a:bodyPr/>
                    <a:lstStyle/>
                    <a:p>
                      <a:pPr algn="l">
                        <a:defRPr sz="1800"/>
                      </a:pPr>
                      <a:r>
                        <a:rPr sz="900">
                          <a:latin typeface="Times New Roman"/>
                          <a:ea typeface="Times New Roman"/>
                          <a:cs typeface="Times New Roman"/>
                          <a:sym typeface="Times New Roman"/>
                        </a:rPr>
                        <a:t>Сероводород</a:t>
                      </a:r>
                    </a:p>
                  </a:txBody>
                  <a:tcPr marL="45711" marR="45711" marT="45711" marB="45711" horzOverflow="overflow">
                    <a:lnL w="12700">
                      <a:solidFill>
                        <a:srgbClr val="000000"/>
                      </a:solidFill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24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3</a:t>
                      </a:r>
                      <a:r>
                        <a:rPr lang="ru-KZ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.</a:t>
                      </a: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</a:rPr>
                        <a:t>0</a:t>
                      </a:r>
                      <a:endParaRPr lang="ru-KZ" sz="1100" dirty="0">
                        <a:effectLst/>
                      </a:endParaRPr>
                    </a:p>
                  </a:txBody>
                  <a:tcPr marL="0" marR="0" marT="0" marB="0" anchor="ctr">
                    <a:lnL w="12700">
                      <a:solidFill>
                        <a:srgbClr val="000000"/>
                      </a:solidFill>
                    </a:lnL>
                    <a:lnR w="12700">
                      <a:solidFill>
                        <a:srgbClr val="000000"/>
                      </a:solidFill>
                    </a:lnR>
                    <a:lnT w="12700">
                      <a:solidFill>
                        <a:srgbClr val="000000"/>
                      </a:solidFill>
                    </a:lnT>
                    <a:lnB w="12700">
                      <a:solidFill>
                        <a:srgbClr val="000000"/>
                      </a:solidFill>
                    </a:lnB>
                    <a:solidFill>
                      <a:srgbClr val="FFFFFF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eaLnBrk="1" hangingPunct="1">
              <a:buFont typeface="Arial" panose="020B0604020202020204" pitchFamily="34" charset="0"/>
              <a:buNone/>
              <a:defRPr/>
            </a:pPr>
            <a:endParaRPr lang="ru-RU" altLang="en-US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076" name="Прямоугольник 26"/>
          <p:cNvSpPr>
            <a:spLocks noChangeArrowheads="1"/>
          </p:cNvSpPr>
          <p:nvPr/>
        </p:nvSpPr>
        <p:spPr bwMode="auto">
          <a:xfrm>
            <a:off x="128588" y="2217738"/>
            <a:ext cx="4808537" cy="2678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hangingPunct="1">
              <a:buFont typeface="Arial" panose="020B0604020202020204" pitchFamily="34" charset="0"/>
              <a:buNone/>
            </a:pP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Астана наблюдения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10 постах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ул. Жамбула,11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– проспект Республики, 35 (школа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№ 3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)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Телжан Шонанұлы 47, район лесозавода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Лепсы, 38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5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пр.Туран , 2/1  центральная спасательная станция</a:t>
            </a: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6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 ул. Акжол, район отстойника сточных вод «Астана Тазалык»</a:t>
            </a:r>
            <a:endParaRPr lang="en-US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>
              <a:buFont typeface="Arial" panose="020B0604020202020204" pitchFamily="34" charset="0"/>
              <a:buNone/>
            </a:pP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7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–</a:t>
            </a: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 ул. Туркестан, 2/1 </a:t>
            </a:r>
            <a:r>
              <a:rPr lang="ru-RU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(РФМШ)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 ул. Бабатайулы, д. 24, Коктал-1, Сарыаркинский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9 –  ул. А. Байтурсынова, 25, Мечеть Х.Султан, Алматинский район</a:t>
            </a:r>
          </a:p>
          <a:p>
            <a:pPr>
              <a:buFont typeface="Arial" panose="020B0604020202020204" pitchFamily="34" charset="0"/>
              <a:buNone/>
            </a:pPr>
            <a:r>
              <a:rPr lang="en-US" altLang="ru-RU" sz="120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10 – ул. К. Мунайтпасова, 13, Алматинский район</a:t>
            </a:r>
            <a:endParaRPr lang="ru-RU" altLang="ru-RU" sz="120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77" name="Прямоугольник 13"/>
          <p:cNvSpPr>
            <a:spLocks noChangeArrowheads="1"/>
          </p:cNvSpPr>
          <p:nvPr/>
        </p:nvSpPr>
        <p:spPr bwMode="auto">
          <a:xfrm>
            <a:off x="4953000" y="68263"/>
            <a:ext cx="4824413" cy="4619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/>
          </a:p>
        </p:txBody>
      </p:sp>
      <p:grpSp>
        <p:nvGrpSpPr>
          <p:cNvPr id="3078" name="Группа 24"/>
          <p:cNvGrpSpPr>
            <a:grpSpLocks/>
          </p:cNvGrpSpPr>
          <p:nvPr/>
        </p:nvGrpSpPr>
        <p:grpSpPr bwMode="auto">
          <a:xfrm>
            <a:off x="5095875" y="4929188"/>
            <a:ext cx="4546600" cy="1295400"/>
            <a:chOff x="524051" y="4277100"/>
            <a:chExt cx="4291013" cy="1565937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2" y="4883920"/>
            <a:ext cx="3809513" cy="959117"/>
          </p:xfrm>
          <a:graphic>
            <a:graphicData uri="http://schemas.openxmlformats.org/drawingml/2006/table">
              <a:tbl>
                <a:tblPr/>
                <a:tblGrid>
                  <a:gridCol w="2018211"/>
                  <a:gridCol w="2018209"/>
                </a:tblGrid>
                <a:tr h="45773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ru-RU" sz="800" b="0" i="0" u="none" kern="1200" baseline="0" dirty="0">
                            <a:solidFill>
                              <a:schemeClr val="tx1"/>
                            </a:solidFill>
                            <a:latin typeface="Times New Roman" pitchFamily="18" charset="0"/>
                            <a:ea typeface="+mn-ea"/>
                            <a:cs typeface="Times New Roman" pitchFamily="18" charset="0"/>
                          </a:rPr>
                          <a:t>ИЛМСОЗ города Астана</a:t>
                        </a:r>
                        <a:endParaRPr lang="ru-RU" altLang="en-US" sz="800" dirty="0">
                          <a:latin typeface="Times New Roman" pitchFamily="18" charset="0"/>
                          <a:ea typeface="Times New Roman" panose="02020603050405020304" pitchFamily="18" charset="0"/>
                          <a:cs typeface="Times New Roman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79-83-3</a:t>
                        </a:r>
                        <a:r>
                          <a:rPr lang="ru-RU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info@meteo.kz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  <a:tr h="335685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altLang="en-US" sz="800" dirty="0">
                            <a:latin typeface="Times New Roman" panose="02020603050405020304" pitchFamily="18" charset="0"/>
                            <a:ea typeface="+mn-ea"/>
                            <a:cs typeface="Times New Roman" panose="02020603050405020304" pitchFamily="18" charset="0"/>
                          </a:rPr>
                          <a:t>Гидрометцентр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(7172)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, 79-83-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83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ukpp@meteo.kz</a:t>
                        </a:r>
                        <a:r>
                          <a:rPr lang="kk-KZ" altLang="x-none" sz="800" b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L="91455" marR="91455" marT="45795" marB="45795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</a:tr>
              </a:tbl>
            </a:graphicData>
          </a:graphic>
        </p:graphicFrame>
        <p:sp>
          <p:nvSpPr>
            <p:cNvPr id="3126" name="Прямоугольник 8"/>
            <p:cNvSpPr>
              <a:spLocks noChangeArrowheads="1"/>
            </p:cNvSpPr>
            <p:nvPr/>
          </p:nvSpPr>
          <p:spPr bwMode="auto">
            <a:xfrm>
              <a:off x="555472" y="4277100"/>
              <a:ext cx="1790052" cy="60914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none" anchor="ctr"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algn="ctr" eaLnBrk="1" hangingPunct="1">
                <a:buFont typeface="Arial" panose="020B0604020202020204" pitchFamily="34" charset="0"/>
                <a:buNone/>
              </a:pPr>
              <a:endParaRPr lang="kk-KZ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endParaRPr lang="ru-RU" altLang="ru-RU" sz="12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 eaLnBrk="1" hangingPunct="1">
                <a:buFont typeface="Arial" panose="020B0604020202020204" pitchFamily="34" charset="0"/>
                <a:buNone/>
              </a:pPr>
              <a:r>
                <a:rPr lang="ru-RU" altLang="ru-RU" sz="1000" i="1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Астана, ул. Мангилик ел 11/1</a:t>
              </a:r>
            </a:p>
          </p:txBody>
        </p:sp>
        <p:sp>
          <p:nvSpPr>
            <p:cNvPr id="3127" name="Прямоугольник 20"/>
            <p:cNvSpPr>
              <a:spLocks noChangeArrowheads="1"/>
            </p:cNvSpPr>
            <p:nvPr/>
          </p:nvSpPr>
          <p:spPr bwMode="auto">
            <a:xfrm>
              <a:off x="524051" y="4440668"/>
              <a:ext cx="4291013" cy="28811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1pPr>
              <a:lvl2pPr marL="742950" indent="-28575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2pPr>
              <a:lvl3pPr marL="11430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3pPr>
              <a:lvl4pPr marL="16002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4pPr>
              <a:lvl5pPr marL="2057400" indent="-228600"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anose="020F0502020204030204" pitchFamily="34" charset="0"/>
                  <a:cs typeface="Arial" panose="020B0604020202020204" pitchFamily="34" charset="0"/>
                </a:defRPr>
              </a:lvl9pPr>
            </a:lstStyle>
            <a:p>
              <a:pPr eaLnBrk="1" hangingPunct="1">
                <a:buFont typeface="Arial" panose="020B0604020202020204" pitchFamily="34" charset="0"/>
                <a:buNone/>
              </a:pPr>
              <a:r>
                <a:rPr lang="ru-RU" altLang="ru-RU" sz="1200" b="1" i="1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</a:p>
          </p:txBody>
        </p:sp>
      </p:grpSp>
      <p:sp>
        <p:nvSpPr>
          <p:cNvPr id="3079" name="Прямоугольник 11"/>
          <p:cNvSpPr>
            <a:spLocks noChangeArrowheads="1"/>
          </p:cNvSpPr>
          <p:nvPr/>
        </p:nvSpPr>
        <p:spPr bwMode="auto">
          <a:xfrm>
            <a:off x="5043488" y="6486525"/>
            <a:ext cx="4781550" cy="254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en-US" sz="1000" b="1" i="1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3080" name="Прямоугольник 1"/>
          <p:cNvSpPr>
            <a:spLocks noChangeArrowheads="1"/>
          </p:cNvSpPr>
          <p:nvPr/>
        </p:nvSpPr>
        <p:spPr bwMode="auto">
          <a:xfrm>
            <a:off x="5024438" y="6215063"/>
            <a:ext cx="4521200" cy="246221"/>
          </a:xfrm>
          <a:prstGeom prst="rect">
            <a:avLst/>
          </a:prstGeom>
          <a:solidFill>
            <a:schemeClr val="bg1"/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r>
              <a:rPr lang="ru-RU" altLang="ru-RU" sz="1000" b="1" i="1" dirty="0">
                <a:solidFill>
                  <a:srgbClr val="000000"/>
                </a:solidFill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и</a:t>
            </a:r>
            <a:r>
              <a:rPr lang="en-US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  Айгисинова Н</a:t>
            </a:r>
            <a:r>
              <a:rPr lang="kk-KZ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</a:t>
            </a:r>
            <a:r>
              <a:rPr lang="" altLang="ru-RU" sz="10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" altLang="ru-RU" sz="10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Жолдыбай</a:t>
            </a:r>
            <a:endParaRPr lang="ru-RU" altLang="ru-RU" sz="1000" b="1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3081" name="Прямоугольник 19"/>
          <p:cNvSpPr>
            <a:spLocks noChangeArrowheads="1"/>
          </p:cNvSpPr>
          <p:nvPr/>
        </p:nvSpPr>
        <p:spPr bwMode="auto">
          <a:xfrm>
            <a:off x="4937125" y="1343025"/>
            <a:ext cx="4840288" cy="8302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 eaLnBrk="1" hangingPunct="1">
              <a:buFont typeface="Arial" panose="020B0604020202020204" pitchFamily="34" charset="0"/>
              <a:buNone/>
            </a:pP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19" name="Таблица 18"/>
          <p:cNvGraphicFramePr/>
          <p:nvPr/>
        </p:nvGraphicFramePr>
        <p:xfrm>
          <a:off x="5018088" y="501650"/>
          <a:ext cx="4681537" cy="854076"/>
        </p:xfrm>
        <a:graphic>
          <a:graphicData uri="http://schemas.openxmlformats.org/drawingml/2006/table">
            <a:tbl>
              <a:tblPr/>
              <a:tblGrid>
                <a:gridCol w="1020937"/>
                <a:gridCol w="3660600"/>
              </a:tblGrid>
              <a:tr h="15240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kk-KZ" sz="1000" dirty="0">
                          <a:latin typeface="Times New Roman" panose="02020603050405020304" pitchFamily="18" charset="0"/>
                        </a:rPr>
                        <a:t>Критерий </a:t>
                      </a:r>
                      <a:r>
                        <a:rPr sz="1000" dirty="0">
                          <a:latin typeface="Times New Roman" panose="02020603050405020304" pitchFamily="18" charset="0"/>
                        </a:rPr>
                        <a:t>Р</a:t>
                      </a:r>
                      <a:endParaRPr lang="ru-RU" altLang="en-US" sz="1000" dirty="0"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1000" b="0" i="0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ea typeface="+mn-ea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&lt;=0,09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1000" b="0" i="0" u="none" kern="1200" baseline="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  <a:ea typeface="+mn-ea"/>
                          <a:cs typeface="+mn-cs"/>
                        </a:rPr>
                        <a:t>пониженный</a:t>
                      </a:r>
                      <a:endParaRPr lang="ru-RU" altLang="en-US" sz="1000" b="0" i="0" u="none" kern="1200" baseline="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+mn-ea"/>
                        <a:cs typeface="+mn-cs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0,1-0,18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повышенный</a:t>
                      </a:r>
                      <a:endParaRPr lang="ru-RU" altLang="en-US" sz="1000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87770">
                <a:tc>
                  <a:txBody>
                    <a:bodyPr/>
                    <a:lstStyle/>
                    <a:p>
                      <a:pPr algn="ctr" fontAlgn="ctr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latin typeface="Times New Roman"/>
                        </a:rPr>
                        <a:t>0,19-0,28</a:t>
                      </a: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1000" dirty="0">
                          <a:solidFill>
                            <a:srgbClr val="000000"/>
                          </a:solidFill>
                          <a:latin typeface="Times New Roman" panose="02020603050405020304" pitchFamily="18" charset="0"/>
                        </a:rPr>
                        <a:t>высокий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  <a:tr h="163068"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latin typeface="Times New Roman"/>
                        </a:rPr>
                        <a:t>&gt;=0,29</a:t>
                      </a:r>
                    </a:p>
                  </a:txBody>
                  <a:tcPr marL="0" marR="0" marT="0" marB="0" anchor="b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очень</a:t>
                      </a:r>
                      <a:r>
                        <a:rPr lang="kk-KZ" sz="1000" baseline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высокий</a:t>
                      </a:r>
                      <a:endParaRPr lang="ru-RU" sz="10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  <p:sp>
        <p:nvSpPr>
          <p:cNvPr id="3105" name="Прямоугольник 20"/>
          <p:cNvSpPr>
            <a:spLocks noChangeArrowheads="1"/>
          </p:cNvSpPr>
          <p:nvPr/>
        </p:nvSpPr>
        <p:spPr bwMode="auto">
          <a:xfrm>
            <a:off x="4953000" y="2100263"/>
            <a:ext cx="4824413" cy="369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ctr">
              <a:buFont typeface="Arial" panose="020B0604020202020204" pitchFamily="34" charset="0"/>
              <a:buNone/>
            </a:pPr>
            <a:r>
              <a:rPr lang="ru-RU" altLang="ru-RU" sz="1200" i="1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altLang="ru-RU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</a:p>
        </p:txBody>
      </p:sp>
      <p:graphicFrame>
        <p:nvGraphicFramePr>
          <p:cNvPr id="24" name="Таблица 23"/>
          <p:cNvGraphicFramePr/>
          <p:nvPr/>
        </p:nvGraphicFramePr>
        <p:xfrm>
          <a:off x="5019675" y="2430463"/>
          <a:ext cx="4679950" cy="2225675"/>
        </p:xfrm>
        <a:graphic>
          <a:graphicData uri="http://schemas.openxmlformats.org/drawingml/2006/table">
            <a:tbl>
              <a:tblPr/>
              <a:tblGrid>
                <a:gridCol w="861608"/>
                <a:gridCol w="3818342"/>
              </a:tblGrid>
              <a:tr h="137170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1097357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  <a:tr h="495574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124" name="Прямоугольник 2"/>
          <p:cNvSpPr>
            <a:spLocks noChangeArrowheads="1"/>
          </p:cNvSpPr>
          <p:nvPr/>
        </p:nvSpPr>
        <p:spPr bwMode="auto">
          <a:xfrm>
            <a:off x="4970463" y="4627563"/>
            <a:ext cx="4775200" cy="3397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anose="020F0502020204030204" pitchFamily="34" charset="0"/>
                <a:cs typeface="Arial" panose="020B0604020202020204" pitchFamily="34" charset="0"/>
              </a:defRPr>
            </a:lvl9pPr>
          </a:lstStyle>
          <a:p>
            <a:pPr algn="just" eaLnBrk="1" fontAlgn="b" hangingPunct="1">
              <a:buFont typeface="Arial" panose="020B0604020202020204" pitchFamily="34" charset="0"/>
              <a:buNone/>
            </a:pPr>
            <a:r>
              <a:rPr lang="ru-RU" altLang="ru-RU" sz="800" i="1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altLang="ru-RU" sz="800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altLang="ru-RU" sz="800" i="1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25858</TotalTime>
  <Words>659</Words>
  <Application>Microsoft Office PowerPoint</Application>
  <PresentationFormat>Лист A4 (210x297 мм)</PresentationFormat>
  <Paragraphs>100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8" baseType="lpstr">
      <vt:lpstr>宋体</vt:lpstr>
      <vt:lpstr>Arial</vt:lpstr>
      <vt:lpstr>Calibri</vt:lpstr>
      <vt:lpstr>Helvetica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3793</cp:revision>
  <cp:lastPrinted>2021-07-01T07:38:07Z</cp:lastPrinted>
  <dcterms:created xsi:type="dcterms:W3CDTF">2018-03-27T06:03:00Z</dcterms:created>
  <dcterms:modified xsi:type="dcterms:W3CDTF">2025-10-19T07:54:23Z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