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26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1955041E-F96D-4D8F-84F7-FC76498CDA1F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3229742945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7A49D5DB-8370-40ED-8802-3EC8608E70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44F4682-2CEC-4109-A2A1-7688A88D45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0BE4CE03-24EA-4F8B-81AE-6AD8F8CFB7D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C1B9CCCA-FD28-4DE6-81BE-15DB386D9C99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ED0917FB-542F-435F-AF6B-559A4A64EFB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8621283E-BCBB-4B4F-9F42-1240CB0CD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BE5BDEC-A64E-404A-9CC9-37B19FA3549E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326720A-C34C-4536-AAC3-1220934CA29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503A917-5BD5-4E44-9ED5-D7FEBB029D14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BA3FB886-77CF-4E16-9BDD-D60FAF0940F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604DB79-71C1-4793-8D13-9AA9FFF30DC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D29C8AEB-2F0D-48F6-ACEB-2C34C4BC4F07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435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292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 smtClean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 smtClean="0">
                <a:solidFill>
                  <a:srgbClr val="002060"/>
                </a:solidFill>
                <a:cs typeface="Times New Roman" pitchFamily="18" charset="0"/>
              </a:rPr>
              <a:t>г</a:t>
            </a: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19 октября 2025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37978" y="215900"/>
            <a:ext cx="4935537" cy="1646605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20 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19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20 ч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. 20 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just"/>
            <a:r>
              <a:rPr lang="ru-RU" dirty="0">
                <a:solidFill>
                  <a:schemeClr val="tx1"/>
                </a:solidFill>
              </a:rPr>
              <a:t>П</a:t>
            </a:r>
            <a:r>
              <a:rPr lang="ru-RU" dirty="0" smtClean="0">
                <a:solidFill>
                  <a:schemeClr val="tx1"/>
                </a:solidFill>
              </a:rPr>
              <a:t>еременная </a:t>
            </a:r>
            <a:r>
              <a:rPr lang="ru-RU" dirty="0">
                <a:solidFill>
                  <a:schemeClr val="tx1"/>
                </a:solidFill>
              </a:rPr>
              <a:t>облачность, </a:t>
            </a:r>
            <a:r>
              <a:rPr lang="ru-RU" dirty="0" smtClean="0">
                <a:solidFill>
                  <a:schemeClr val="tx1"/>
                </a:solidFill>
              </a:rPr>
              <a:t>без осадков. </a:t>
            </a:r>
            <a:r>
              <a:rPr lang="ru-RU" dirty="0">
                <a:solidFill>
                  <a:schemeClr val="tx1"/>
                </a:solidFill>
              </a:rPr>
              <a:t>Ветер восточный 3-8 м/с. Температура воздуха ночью </a:t>
            </a:r>
            <a:r>
              <a:rPr lang="kk-KZ" dirty="0" smtClean="0">
                <a:solidFill>
                  <a:schemeClr val="tx1"/>
                </a:solidFill>
              </a:rPr>
              <a:t>6-8, </a:t>
            </a:r>
            <a:r>
              <a:rPr lang="ru-RU" dirty="0">
                <a:solidFill>
                  <a:schemeClr val="tx1"/>
                </a:solidFill>
              </a:rPr>
              <a:t>днем </a:t>
            </a:r>
            <a:r>
              <a:rPr lang="kk-KZ" dirty="0" smtClean="0">
                <a:solidFill>
                  <a:schemeClr val="tx1"/>
                </a:solidFill>
              </a:rPr>
              <a:t>16-18 </a:t>
            </a:r>
            <a:r>
              <a:rPr lang="ru-RU" dirty="0">
                <a:solidFill>
                  <a:schemeClr val="tx1"/>
                </a:solidFill>
              </a:rPr>
              <a:t>тепла</a:t>
            </a:r>
            <a:r>
              <a:rPr lang="ru-RU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ночь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21 октября</a:t>
            </a:r>
            <a:endParaRPr lang="ru-RU" sz="1100" b="1" dirty="0">
              <a:solidFill>
                <a:schemeClr val="tx1"/>
              </a:solidFill>
              <a:cs typeface="Times New Roman" pitchFamily="18" charset="0"/>
            </a:endParaRPr>
          </a:p>
          <a:p>
            <a:pPr algn="ctr"/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с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</a:rPr>
              <a:t>ч.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20</a:t>
            </a:r>
            <a:r>
              <a:rPr lang="en-US" sz="1100" b="1" dirty="0" smtClean="0">
                <a:solidFill>
                  <a:schemeClr val="tx1"/>
                </a:solidFill>
                <a:cs typeface="Times New Roman" pitchFamily="18" charset="0"/>
              </a:rPr>
              <a:t>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ок</a:t>
            </a:r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тября </a:t>
            </a:r>
            <a:r>
              <a:rPr lang="ru-RU" sz="1100" b="1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ч. 21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 октября</a:t>
            </a: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3-8 м/с. Температура </a:t>
            </a:r>
            <a:r>
              <a:rPr lang="ru-RU" sz="1100" smtClean="0">
                <a:solidFill>
                  <a:schemeClr val="tx1"/>
                </a:solidFill>
              </a:rPr>
              <a:t>воздуха </a:t>
            </a:r>
            <a:r>
              <a:rPr lang="ru-RU" sz="1100" smtClean="0">
                <a:solidFill>
                  <a:schemeClr val="tx1"/>
                </a:solidFill>
              </a:rPr>
              <a:t>5-7</a:t>
            </a:r>
            <a:r>
              <a:rPr lang="kk-KZ" sz="1100" smtClean="0">
                <a:solidFill>
                  <a:schemeClr val="tx1"/>
                </a:solidFill>
              </a:rPr>
              <a:t> </a:t>
            </a:r>
            <a:r>
              <a:rPr lang="kk-KZ" sz="1100" dirty="0" smtClean="0">
                <a:solidFill>
                  <a:schemeClr val="tx1"/>
                </a:solidFill>
              </a:rPr>
              <a:t>тепла</a:t>
            </a:r>
            <a:r>
              <a:rPr lang="ru-RU" sz="1100" dirty="0" smtClean="0">
                <a:solidFill>
                  <a:schemeClr val="tx1"/>
                </a:solidFill>
              </a:rPr>
              <a:t>. 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61070725"/>
              </p:ext>
            </p:extLst>
          </p:nvPr>
        </p:nvGraphicFramePr>
        <p:xfrm>
          <a:off x="4835023" y="4248468"/>
          <a:ext cx="4937125" cy="206692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186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232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14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4578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189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0,9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395</a:t>
                      </a:r>
                      <a:endParaRPr kumimoji="0" lang="ru-RU" sz="10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1,0</a:t>
                      </a:r>
                    </a:p>
                  </a:txBody>
                  <a:tcPr marL="9525" marR="9525" marT="9525" marB="0"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grpSp>
        <p:nvGrpSpPr>
          <p:cNvPr id="14382" name="Группа 1"/>
          <p:cNvGrpSpPr>
            <a:grpSpLocks/>
          </p:cNvGrpSpPr>
          <p:nvPr/>
        </p:nvGrpSpPr>
        <p:grpSpPr bwMode="auto">
          <a:xfrm>
            <a:off x="4822825" y="2217738"/>
            <a:ext cx="4970463" cy="2001493"/>
            <a:chOff x="4823618" y="2217426"/>
            <a:chExt cx="4970463" cy="2001444"/>
          </a:xfrm>
        </p:grpSpPr>
        <p:sp>
          <p:nvSpPr>
            <p:cNvPr id="21" name="TextBox 13"/>
            <p:cNvSpPr txBox="1">
              <a:spLocks noChangeArrowheads="1"/>
            </p:cNvSpPr>
            <p:nvPr/>
          </p:nvSpPr>
          <p:spPr bwMode="auto">
            <a:xfrm>
              <a:off x="4847431" y="2217426"/>
              <a:ext cx="4940300" cy="101563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Сутки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20 ок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тября,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ночью </a:t>
              </a:r>
              <a:r>
                <a:rPr 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21 октября </a:t>
              </a:r>
              <a:r>
                <a:rPr lang="ru-RU" altLang="en-US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метеорологические условия будут способствовать </a:t>
              </a:r>
              <a:r>
                <a:rPr lang="ru-RU" altLang="en-US" b="1" dirty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накоплению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загрязняющих веществ</a:t>
              </a:r>
              <a:r>
                <a:rPr lang="en-US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атмосфере города.</a:t>
              </a:r>
            </a:p>
            <a:p>
              <a:pPr algn="just"/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В целом по городу ожидается </a:t>
              </a:r>
              <a:r>
                <a:rPr lang="ru-RU" altLang="en-US" b="1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повышенный </a:t>
              </a:r>
              <a:r>
                <a:rPr lang="ru-RU" altLang="en-US" dirty="0" smtClean="0">
                  <a:solidFill>
                    <a:schemeClr val="tx1"/>
                  </a:solidFill>
                  <a:cs typeface="Times New Roman" pitchFamily="18" charset="0"/>
                  <a:sym typeface="+mn-ea"/>
                </a:rPr>
                <a:t>уровень загрязнения воздуха.</a:t>
              </a:r>
              <a:endPara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endParaRPr>
            </a:p>
          </p:txBody>
        </p:sp>
        <p:sp>
          <p:nvSpPr>
            <p:cNvPr id="14384" name="Прямоугольник 21"/>
            <p:cNvSpPr>
              <a:spLocks noChangeArrowheads="1"/>
            </p:cNvSpPr>
            <p:nvPr/>
          </p:nvSpPr>
          <p:spPr bwMode="auto">
            <a:xfrm>
              <a:off x="4842668" y="3757216"/>
              <a:ext cx="4951413" cy="461654"/>
            </a:xfrm>
            <a:prstGeom prst="rect">
              <a:avLst/>
            </a:prstGeom>
            <a:noFill/>
            <a:ln w="12700">
              <a:solidFill>
                <a:schemeClr val="tx1"/>
              </a:solidFill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Состояние атмосферного воздуха  г. Алматы</a:t>
              </a:r>
            </a:p>
            <a:p>
              <a:pPr algn="ctr">
                <a:buFont typeface="Arial" charset="0"/>
                <a:buNone/>
              </a:pP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за </a:t>
              </a:r>
              <a:r>
                <a:rPr lang="ru-RU" altLang="ru-RU" b="1" dirty="0" smtClean="0">
                  <a:solidFill>
                    <a:schemeClr val="tx1"/>
                  </a:solidFill>
                  <a:cs typeface="Times New Roman" pitchFamily="18" charset="0"/>
                </a:rPr>
                <a:t>19 октября  </a:t>
              </a:r>
              <a:r>
                <a:rPr lang="ru-RU" altLang="ru-RU" b="1" dirty="0">
                  <a:solidFill>
                    <a:schemeClr val="tx1"/>
                  </a:solidFill>
                  <a:cs typeface="Times New Roman" pitchFamily="18" charset="0"/>
                </a:rPr>
                <a:t>2025 года </a:t>
              </a:r>
            </a:p>
          </p:txBody>
        </p:sp>
        <p:sp>
          <p:nvSpPr>
            <p:cNvPr id="14" name="TextBox 13"/>
            <p:cNvSpPr txBox="1">
              <a:spLocks noChangeArrowheads="1"/>
            </p:cNvSpPr>
            <p:nvPr/>
          </p:nvSpPr>
          <p:spPr bwMode="auto">
            <a:xfrm>
              <a:off x="4823618" y="3431833"/>
              <a:ext cx="4941888" cy="276218"/>
            </a:xfrm>
            <a:prstGeom prst="rect">
              <a:avLst/>
            </a:prstGeom>
            <a:solidFill>
              <a:schemeClr val="bg1"/>
            </a:solidFill>
            <a:ln w="12700" algn="ctr">
              <a:solidFill>
                <a:schemeClr val="tx1"/>
              </a:solidFill>
              <a:miter lim="800000"/>
              <a:headEnd/>
              <a:tailEnd/>
            </a:ln>
            <a:effectLst>
              <a:outerShdw dist="20000" dir="5400000" rotWithShape="0">
                <a:srgbClr val="000000">
                  <a:alpha val="37999"/>
                </a:srgbClr>
              </a:outerShdw>
            </a:effectLst>
          </p:spPr>
          <p:txBody>
            <a:bodyPr>
              <a:spAutoFit/>
            </a:bodyPr>
            <a:lstStyle/>
            <a:p>
              <a:pPr algn="ctr">
                <a:buFont typeface="Arial" charset="0"/>
                <a:buNone/>
                <a:defRPr/>
              </a:pPr>
              <a:r>
                <a:rPr lang="ru-RU" dirty="0">
                  <a:solidFill>
                    <a:schemeClr val="tx1"/>
                  </a:solidFill>
                  <a:cs typeface="Times New Roman" pitchFamily="18" charset="0"/>
                </a:rPr>
                <a:t>Предупреждение 1, 2, 3 степени НМУ отсутствует</a:t>
              </a:r>
            </a:p>
          </p:txBody>
        </p:sp>
      </p:grp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42910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>
                <a:solidFill>
                  <a:schemeClr val="tx1"/>
                </a:solidFill>
              </a:rPr>
              <a:t>наблюдения:</a:t>
            </a:r>
          </a:p>
          <a:p>
            <a:r>
              <a:rPr lang="ru-RU" altLang="ru-RU">
                <a:solidFill>
                  <a:schemeClr val="tx1"/>
                </a:solidFill>
              </a:rPr>
              <a:t>№ 1 – </a:t>
            </a:r>
            <a:r>
              <a:rPr lang="ru-RU">
                <a:solidFill>
                  <a:schemeClr val="tx1"/>
                </a:solidFill>
              </a:rPr>
              <a:t>терр. Казахского национального университета им.Аль-Фараби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2 –</a:t>
            </a:r>
            <a:r>
              <a:rPr lang="ru-RU">
                <a:solidFill>
                  <a:schemeClr val="tx1"/>
                </a:solidFill>
              </a:rPr>
              <a:t>Бурундайское автохозяйство, улица Аэродромная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ru-RU" altLang="ru-RU">
                <a:solidFill>
                  <a:schemeClr val="tx1"/>
                </a:solidFill>
              </a:rPr>
              <a:t>№ 3 – </a:t>
            </a:r>
            <a:r>
              <a:rPr lang="ru-RU">
                <a:solidFill>
                  <a:schemeClr val="tx1"/>
                </a:solidFill>
              </a:rPr>
              <a:t>ледовая арена «Алматы арена»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4 – </a:t>
            </a:r>
            <a:r>
              <a:rPr lang="ru-RU">
                <a:solidFill>
                  <a:schemeClr val="tx1"/>
                </a:solidFill>
              </a:rPr>
              <a:t>70 разъезда, общеобразовательная школа №32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5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ледовая арена «Халык арена», микрорайон «Думан»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</a:t>
            </a:r>
            <a:r>
              <a:rPr lang="en-US" altLang="ru-RU">
                <a:solidFill>
                  <a:schemeClr val="tx1"/>
                </a:solidFill>
              </a:rPr>
              <a:t>6</a:t>
            </a:r>
            <a:r>
              <a:rPr lang="ru-RU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терр. Жетысуского </a:t>
            </a:r>
            <a:r>
              <a:rPr lang="kk-KZ">
                <a:solidFill>
                  <a:schemeClr val="tx1"/>
                </a:solidFill>
              </a:rPr>
              <a:t>акимата</a:t>
            </a:r>
            <a:r>
              <a:rPr lang="ru-RU">
                <a:solidFill>
                  <a:schemeClr val="tx1"/>
                </a:solidFill>
              </a:rPr>
              <a:t>, микрорайон «Кулагер»</a:t>
            </a:r>
          </a:p>
          <a:p>
            <a:r>
              <a:rPr lang="ru-RU" altLang="ru-RU">
                <a:solidFill>
                  <a:schemeClr val="tx1"/>
                </a:solidFill>
              </a:rPr>
              <a:t>№ 2</a:t>
            </a:r>
            <a:r>
              <a:rPr lang="en-US" altLang="ru-RU">
                <a:solidFill>
                  <a:schemeClr val="tx1"/>
                </a:solidFill>
              </a:rPr>
              <a:t>7</a:t>
            </a:r>
            <a:r>
              <a:rPr lang="ru-RU" altLang="ru-RU">
                <a:solidFill>
                  <a:schemeClr val="tx1"/>
                </a:solidFill>
              </a:rPr>
              <a:t> –</a:t>
            </a:r>
            <a:r>
              <a:rPr lang="en-US" altLang="ru-RU">
                <a:solidFill>
                  <a:schemeClr val="tx1"/>
                </a:solidFill>
              </a:rPr>
              <a:t> </a:t>
            </a:r>
            <a:r>
              <a:rPr lang="ru-RU">
                <a:solidFill>
                  <a:schemeClr val="tx1"/>
                </a:solidFill>
              </a:rPr>
              <a:t>метеостанция Медео, ул. Горная, 548</a:t>
            </a: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8 –  </a:t>
            </a:r>
            <a:r>
              <a:rPr lang="ru-RU">
                <a:solidFill>
                  <a:schemeClr val="tx1"/>
                </a:solidFill>
              </a:rPr>
              <a:t>аэрологическая станция (район Аэропорта) </a:t>
            </a:r>
          </a:p>
          <a:p>
            <a:r>
              <a:rPr lang="ru-RU">
                <a:solidFill>
                  <a:schemeClr val="tx1"/>
                </a:solidFill>
              </a:rPr>
              <a:t>ул. Ахметова, 50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2</a:t>
            </a:r>
            <a:r>
              <a:rPr lang="en-US" altLang="ru-RU">
                <a:solidFill>
                  <a:schemeClr val="tx1"/>
                </a:solidFill>
              </a:rPr>
              <a:t>9 –  </a:t>
            </a:r>
            <a:r>
              <a:rPr lang="ru-RU">
                <a:solidFill>
                  <a:schemeClr val="tx1"/>
                </a:solidFill>
              </a:rPr>
              <a:t>РУВД Турскибского района, ул. Р. Зорге,14</a:t>
            </a:r>
            <a:endParaRPr lang="en-US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</a:t>
            </a:r>
            <a:r>
              <a:rPr lang="en-US" altLang="ru-RU">
                <a:solidFill>
                  <a:schemeClr val="tx1"/>
                </a:solidFill>
              </a:rPr>
              <a:t>0 – </a:t>
            </a:r>
            <a:r>
              <a:rPr lang="ru-RU">
                <a:solidFill>
                  <a:schemeClr val="tx1"/>
                </a:solidFill>
              </a:rPr>
              <a:t>м-н «Шанырак», школа №26, ул. Жанкожа батыра, 202</a:t>
            </a:r>
            <a:endParaRPr lang="ru-RU" altLang="ru-RU">
              <a:solidFill>
                <a:schemeClr val="tx1"/>
              </a:solidFill>
            </a:endParaRPr>
          </a:p>
          <a:p>
            <a:r>
              <a:rPr lang="en-US" altLang="ru-RU">
                <a:solidFill>
                  <a:schemeClr val="tx1"/>
                </a:solidFill>
              </a:rPr>
              <a:t>№ </a:t>
            </a:r>
            <a:r>
              <a:rPr lang="ru-RU" altLang="ru-RU">
                <a:solidFill>
                  <a:schemeClr val="tx1"/>
                </a:solidFill>
              </a:rPr>
              <a:t>31</a:t>
            </a:r>
            <a:r>
              <a:rPr lang="en-US" altLang="ru-RU">
                <a:solidFill>
                  <a:schemeClr val="tx1"/>
                </a:solidFill>
              </a:rPr>
              <a:t> – </a:t>
            </a:r>
            <a:r>
              <a:rPr lang="ru-RU">
                <a:solidFill>
                  <a:schemeClr val="tx1"/>
                </a:solidFill>
              </a:rPr>
              <a:t>пр.Аль-Фараби, угол ул.Навои, м-н Орбита (территория Дендропарка АО «Зеленстрой»)</a:t>
            </a:r>
          </a:p>
          <a:p>
            <a:r>
              <a:rPr lang="kk-KZ" i="1">
                <a:solidFill>
                  <a:schemeClr val="tx1"/>
                </a:solidFill>
              </a:rPr>
              <a:t>№1 -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ул. Амангельды, угол ул. Сатпаева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ru-RU" i="1">
                <a:solidFill>
                  <a:schemeClr val="tx1"/>
                </a:solidFill>
              </a:rPr>
              <a:t>(отбор проб воздуха 3 раза в сутки - 07, 13 и 19)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№12 - </a:t>
            </a:r>
            <a:r>
              <a:rPr lang="ru-RU" i="1">
                <a:solidFill>
                  <a:schemeClr val="tx1"/>
                </a:solidFill>
              </a:rPr>
              <a:t>пр. Райымбека, угол ул. Наурызбай батыра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№16 - </a:t>
            </a:r>
            <a:r>
              <a:rPr lang="ru-RU" i="1">
                <a:solidFill>
                  <a:schemeClr val="tx1"/>
                </a:solidFill>
              </a:rPr>
              <a:t>м-н Айнабулак-3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№25 -</a:t>
            </a:r>
            <a:r>
              <a:rPr lang="kk-KZ">
                <a:solidFill>
                  <a:schemeClr val="tx1"/>
                </a:solidFill>
              </a:rPr>
              <a:t> </a:t>
            </a:r>
            <a:r>
              <a:rPr lang="ru-RU" i="1">
                <a:solidFill>
                  <a:schemeClr val="tx1"/>
                </a:solidFill>
              </a:rPr>
              <a:t>м-н Аксай-3, ул. Маречека, угол ул. Б.Момышулы</a:t>
            </a:r>
            <a:r>
              <a:rPr lang="kk-KZ" i="1">
                <a:solidFill>
                  <a:schemeClr val="tx1"/>
                </a:solidFill>
              </a:rPr>
              <a:t>;</a:t>
            </a:r>
            <a:endParaRPr lang="ru-RU">
              <a:solidFill>
                <a:schemeClr val="tx1"/>
              </a:solidFill>
            </a:endParaRPr>
          </a:p>
          <a:p>
            <a:r>
              <a:rPr lang="kk-KZ" i="1">
                <a:solidFill>
                  <a:schemeClr val="tx1"/>
                </a:solidFill>
              </a:rPr>
              <a:t>№26 - </a:t>
            </a:r>
            <a:r>
              <a:rPr lang="ru-RU" i="1">
                <a:solidFill>
                  <a:schemeClr val="tx1"/>
                </a:solidFill>
              </a:rPr>
              <a:t>м-н Тастак-1, ул. Толе би, 249, ГУ «городская детская поликлиника №8»</a:t>
            </a:r>
            <a:r>
              <a:rPr lang="kk-KZ" i="1">
                <a:solidFill>
                  <a:schemeClr val="tx1"/>
                </a:solidFill>
              </a:rPr>
              <a:t>.</a:t>
            </a:r>
            <a:endParaRPr lang="ru-RU">
              <a:solidFill>
                <a:schemeClr val="tx1"/>
              </a:solidFill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168900" y="5300663"/>
            <a:ext cx="3600450" cy="1004887"/>
            <a:chOff x="531523" y="3799939"/>
            <a:chExt cx="5004685" cy="1813154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19"/>
            <a:ext cx="5004615" cy="1279666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53000" y="6453188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97463" y="6237288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err="1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(а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):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 </a:t>
            </a:r>
            <a:r>
              <a:rPr lang="kk-KZ" altLang="ru-RU" sz="1000" b="1" i="1" dirty="0">
                <a:solidFill>
                  <a:srgbClr val="000000"/>
                </a:solidFill>
                <a:cs typeface="Times New Roman" pitchFamily="18" charset="0"/>
              </a:rPr>
              <a:t>Әділхан С.О.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26954</TotalTime>
  <Words>769</Words>
  <Application>Microsoft Office PowerPoint</Application>
  <PresentationFormat>Лист A4 (210x297 мм)</PresentationFormat>
  <Paragraphs>103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6431</cp:revision>
  <cp:lastPrinted>2021-07-01T09:11:30Z</cp:lastPrinted>
  <dcterms:created xsi:type="dcterms:W3CDTF">2018-03-27T06:03:00Z</dcterms:created>
  <dcterms:modified xsi:type="dcterms:W3CDTF">2025-10-19T05:52:18Z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