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3" d="100"/>
          <a:sy n="113" d="100"/>
        </p:scale>
        <p:origin x="15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32338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21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smtClean="0">
                <a:effectLst/>
                <a:latin typeface="Times New Roman" panose="02020603050405020304" pitchFamily="18" charset="0"/>
                <a:ea typeface="Calibri" panose="020F0502020204030204" pitchFamily="34" charset="0"/>
              </a:rPr>
              <a:t>жауын-шашынсыз. Түнде және таңертен тұман. </a:t>
            </a:r>
            <a:r>
              <a:rPr lang="kk-KZ" sz="1300" dirty="0" smtClean="0">
                <a:latin typeface="Times New Roman" panose="02020603050405020304" pitchFamily="18" charset="0"/>
                <a:ea typeface="Calibri" panose="020F0502020204030204" pitchFamily="34" charset="0"/>
              </a:rPr>
              <a:t>Оңтүстік-шығыс, шығыстан ж</a:t>
            </a:r>
            <a:r>
              <a:rPr lang="kk-KZ" sz="1300" dirty="0" smtClean="0">
                <a:effectLst/>
                <a:latin typeface="Times New Roman" panose="02020603050405020304" pitchFamily="18" charset="0"/>
                <a:ea typeface="Calibri" panose="020F0502020204030204" pitchFamily="34" charset="0"/>
              </a:rPr>
              <a:t>ел</a:t>
            </a:r>
            <a:r>
              <a:rPr lang="kk-KZ" sz="1300" dirty="0">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соғады,</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күші </a:t>
            </a:r>
            <a:r>
              <a:rPr lang="kk-KZ" sz="1300" smtClean="0">
                <a:effectLst/>
                <a:latin typeface="Times New Roman" panose="02020603050405020304" pitchFamily="18" charset="0"/>
                <a:ea typeface="Calibri" panose="020F0502020204030204" pitchFamily="34" charset="0"/>
              </a:rPr>
              <a:t>түнде           </a:t>
            </a:r>
            <a:r>
              <a:rPr lang="kk-KZ" sz="1300" smtClean="0">
                <a:latin typeface="Times New Roman" panose="02020603050405020304" pitchFamily="18" charset="0"/>
                <a:ea typeface="Calibri" panose="020F0502020204030204" pitchFamily="34" charset="0"/>
              </a:rPr>
              <a:t>3-8</a:t>
            </a:r>
            <a:r>
              <a:rPr lang="kk-KZ" sz="1300" smtClean="0">
                <a:effectLst/>
                <a:latin typeface="Times New Roman" panose="02020603050405020304" pitchFamily="18" charset="0"/>
                <a:ea typeface="Calibri" panose="020F0502020204030204" pitchFamily="34" charset="0"/>
              </a:rPr>
              <a:t> </a:t>
            </a:r>
            <a:r>
              <a:rPr lang="kk-KZ" sz="1300" dirty="0" smtClean="0">
                <a:latin typeface="Times New Roman" panose="02020603050405020304" pitchFamily="18" charset="0"/>
                <a:ea typeface="Calibri" panose="020F0502020204030204" pitchFamily="34" charset="0"/>
              </a:rPr>
              <a:t>күндіз 9-14 м/с</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smtClean="0">
                <a:effectLst/>
                <a:latin typeface="Times New Roman" panose="02020603050405020304" pitchFamily="18" charset="0"/>
                <a:ea typeface="Calibri" panose="020F0502020204030204" pitchFamily="34" charset="0"/>
              </a:rPr>
              <a:t>4-6 градус аяз, </a:t>
            </a:r>
            <a:r>
              <a:rPr lang="kk-KZ" sz="1300" dirty="0">
                <a:effectLst/>
                <a:latin typeface="Times New Roman" panose="02020603050405020304" pitchFamily="18" charset="0"/>
                <a:ea typeface="Calibri" panose="020F0502020204030204" pitchFamily="34" charset="0"/>
              </a:rPr>
              <a:t>күндіз </a:t>
            </a:r>
            <a:r>
              <a:rPr lang="kk-KZ" sz="1300" dirty="0" smtClean="0">
                <a:effectLst/>
                <a:latin typeface="Times New Roman" panose="02020603050405020304" pitchFamily="18" charset="0"/>
                <a:ea typeface="Calibri" panose="020F0502020204030204" pitchFamily="34" charset="0"/>
              </a:rPr>
              <a:t>11-13 градус жылы</a:t>
            </a:r>
            <a:r>
              <a:rPr lang="kk-KZ" sz="1300" dirty="0">
                <a:effectLst/>
                <a:latin typeface="Times New Roman" panose="02020603050405020304" pitchFamily="18" charset="0"/>
                <a:ea typeface="Calibri" panose="020F0502020204030204" pitchFamily="34" charset="0"/>
              </a:rPr>
              <a:t>.</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smtClean="0">
                <a:solidFill>
                  <a:srgbClr val="000000"/>
                </a:solidFill>
                <a:latin typeface="Times New Roman" panose="02020603050405020304" pitchFamily="18" charset="0"/>
                <a:cs typeface="Times New Roman" panose="02020603050405020304" pitchFamily="18" charset="0"/>
              </a:rPr>
              <a:t>22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23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smtClean="0">
                <a:effectLst/>
                <a:latin typeface="Times New Roman" panose="02020603050405020304" pitchFamily="18" charset="0"/>
                <a:ea typeface="Calibri" panose="020F0502020204030204" pitchFamily="34" charset="0"/>
              </a:rPr>
              <a:t>Оңтүстік-шығыстан жел </a:t>
            </a:r>
            <a:r>
              <a:rPr lang="kk-KZ" sz="1300" dirty="0" smtClean="0">
                <a:latin typeface="Times New Roman" panose="02020603050405020304" pitchFamily="18" charset="0"/>
                <a:ea typeface="Calibri" panose="020F0502020204030204" pitchFamily="34" charset="0"/>
              </a:rPr>
              <a:t>соғады,</a:t>
            </a:r>
            <a:r>
              <a:rPr lang="kk-KZ" sz="1300" dirty="0" smtClean="0">
                <a:effectLst/>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күші </a:t>
            </a:r>
            <a:r>
              <a:rPr lang="kk-KZ" sz="1300" dirty="0" smtClean="0">
                <a:effectLst/>
                <a:latin typeface="Times New Roman" panose="02020603050405020304" pitchFamily="18" charset="0"/>
                <a:ea typeface="Calibri" panose="020F0502020204030204" pitchFamily="34" charset="0"/>
              </a:rPr>
              <a:t>7-12 </a:t>
            </a:r>
            <a:r>
              <a:rPr lang="kk-KZ" sz="1300" dirty="0">
                <a:effectLst/>
                <a:latin typeface="Times New Roman" panose="02020603050405020304" pitchFamily="18" charset="0"/>
                <a:ea typeface="Calibri" panose="020F0502020204030204" pitchFamily="34" charset="0"/>
              </a:rPr>
              <a:t>м/с. Ауа температурасы </a:t>
            </a:r>
            <a:r>
              <a:rPr lang="kk-KZ" sz="1300" dirty="0" smtClean="0">
                <a:latin typeface="Times New Roman" panose="02020603050405020304" pitchFamily="18" charset="0"/>
                <a:ea typeface="Calibri" panose="020F0502020204030204" pitchFamily="34" charset="0"/>
              </a:rPr>
              <a:t>2</a:t>
            </a:r>
            <a:r>
              <a:rPr lang="kk-KZ" sz="1300" dirty="0" smtClean="0">
                <a:latin typeface="Times New Roman" panose="02020603050405020304" pitchFamily="18" charset="0"/>
                <a:ea typeface="Calibri" panose="020F0502020204030204" pitchFamily="34" charset="0"/>
              </a:rPr>
              <a:t>-</a:t>
            </a:r>
            <a:r>
              <a:rPr lang="kk-KZ" sz="1300" dirty="0">
                <a:latin typeface="Times New Roman" panose="02020603050405020304" pitchFamily="18" charset="0"/>
                <a:ea typeface="Calibri" panose="020F0502020204030204" pitchFamily="34" charset="0"/>
              </a:rPr>
              <a:t>4</a:t>
            </a:r>
            <a:r>
              <a:rPr lang="kk-KZ" sz="1300" dirty="0" smtClean="0">
                <a:effectLst/>
                <a:latin typeface="Times New Roman" panose="02020603050405020304" pitchFamily="18" charset="0"/>
                <a:ea typeface="Calibri" panose="020F0502020204030204" pitchFamily="34" charset="0"/>
              </a:rPr>
              <a:t> градус </a:t>
            </a:r>
            <a:r>
              <a:rPr lang="kk-KZ" sz="1300" dirty="0" smtClean="0">
                <a:latin typeface="Times New Roman" panose="02020603050405020304" pitchFamily="18" charset="0"/>
                <a:ea typeface="Calibri" panose="020F0502020204030204" pitchFamily="34" charset="0"/>
              </a:rPr>
              <a:t>аяз</a:t>
            </a:r>
            <a:r>
              <a:rPr lang="kk-KZ" sz="1300" dirty="0" smtClean="0">
                <a:effectLst/>
                <a:latin typeface="Times New Roman" panose="02020603050405020304" pitchFamily="18" charset="0"/>
                <a:ea typeface="Calibri" panose="020F0502020204030204" pitchFamily="34" charset="0"/>
              </a:rPr>
              <a:t>.</a:t>
            </a:r>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dirty="0" smtClean="0">
                <a:solidFill>
                  <a:schemeClr val="tx1"/>
                </a:solidFill>
                <a:latin typeface="Times New Roman" pitchFamily="18" charset="0"/>
                <a:cs typeface="Times New Roman" pitchFamily="18" charset="0"/>
                <a:sym typeface="+mn-ea"/>
              </a:rPr>
              <a:t>түнде </a:t>
            </a:r>
            <a:r>
              <a:rPr lang="kk-KZ" altLang="en-US" sz="1200" b="1" dirty="0" smtClean="0">
                <a:latin typeface="Times New Roman" pitchFamily="18" charset="0"/>
                <a:cs typeface="Times New Roman" pitchFamily="18" charset="0"/>
                <a:sym typeface="+mn-ea"/>
              </a:rPr>
              <a:t>жиналуына</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latin typeface="Times New Roman" pitchFamily="18" charset="0"/>
                <a:cs typeface="Times New Roman" pitchFamily="18" charset="0"/>
                <a:sym typeface="+mn-ea"/>
              </a:rPr>
              <a:t>көтеріңкі</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11" name="Таблица 2">
            <a:extLst>
              <a:ext uri="{FF2B5EF4-FFF2-40B4-BE49-F238E27FC236}">
                <a16:creationId xmlns:a16="http://schemas.microsoft.com/office/drawing/2014/main" xmlns="" id="{F5566D36-4167-4428-AA92-25A2ACED2F82}"/>
              </a:ext>
            </a:extLst>
          </p:cNvPr>
          <p:cNvGraphicFramePr>
            <a:graphicFrameLocks noGrp="1"/>
          </p:cNvGraphicFramePr>
          <p:nvPr>
            <p:extLst>
              <p:ext uri="{D42A27DB-BD31-4B8C-83A1-F6EECF244321}">
                <p14:modId xmlns:p14="http://schemas.microsoft.com/office/powerpoint/2010/main" val="3136098578"/>
              </p:ext>
            </p:extLst>
          </p:nvPr>
        </p:nvGraphicFramePr>
        <p:xfrm>
          <a:off x="5077957" y="4451810"/>
          <a:ext cx="4572000" cy="198786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xmlns="" val="20000"/>
                    </a:ext>
                  </a:extLst>
                </a:gridCol>
                <a:gridCol w="1411996">
                  <a:extLst>
                    <a:ext uri="{9D8B030D-6E8A-4147-A177-3AD203B41FA5}">
                      <a16:colId xmlns:a16="http://schemas.microsoft.com/office/drawing/2014/main" xmlns="" val="20001"/>
                    </a:ext>
                  </a:extLst>
                </a:gridCol>
                <a:gridCol w="1409113">
                  <a:extLst>
                    <a:ext uri="{9D8B030D-6E8A-4147-A177-3AD203B41FA5}">
                      <a16:colId xmlns:a16="http://schemas.microsoft.com/office/drawing/2014/main" xmlns="" val="20002"/>
                    </a:ext>
                  </a:extLst>
                </a:gridCol>
              </a:tblGrid>
              <a:tr h="489358">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19688</TotalTime>
  <Words>545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3790</cp:revision>
  <cp:lastPrinted>2021-07-01T07:38:07Z</cp:lastPrinted>
  <dcterms:created xsi:type="dcterms:W3CDTF">2018-03-27T06:03:00Z</dcterms:created>
  <dcterms:modified xsi:type="dcterms:W3CDTF">2025-10-21T08:54:35Z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