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1985395868"/>
              </p:ext>
            </p:extLst>
          </p:nvPr>
        </p:nvGraphicFramePr>
        <p:xfrm>
          <a:off x="307975" y="2500313"/>
          <a:ext cx="4465638" cy="2179637"/>
        </p:xfrm>
        <a:graphic>
          <a:graphicData uri="http://schemas.openxmlformats.org/drawingml/2006/table">
            <a:tbl>
              <a:tblPr/>
              <a:tblGrid>
                <a:gridCol w="4465638"/>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29</a:t>
                      </a:r>
                      <a:r>
                        <a:rPr lang="kk-KZ" altLang="x-none" sz="1600" b="1" i="1" dirty="0" smtClean="0">
                          <a:solidFill>
                            <a:srgbClr val="002060"/>
                          </a:solidFill>
                          <a:latin typeface="Times New Roman" panose="02020603050405020304" pitchFamily="18" charset="0"/>
                          <a:cs typeface="Times New Roman" panose="02020603050405020304" pitchFamily="18" charset="0"/>
                        </a:rPr>
                        <a:t>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a:t>
                      </a:r>
                      <a:r>
                        <a:rPr lang=""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082" name="Прямоугольник 2"/>
          <p:cNvSpPr>
            <a:spLocks noChangeArrowheads="1"/>
          </p:cNvSpPr>
          <p:nvPr/>
        </p:nvSpPr>
        <p:spPr bwMode="auto">
          <a:xfrm>
            <a:off x="4937125" y="115888"/>
            <a:ext cx="4802188" cy="2012859"/>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spcBef>
                <a:spcPts val="0"/>
              </a:spcBef>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23 </a:t>
            </a:r>
            <a:r>
              <a:rPr lang="kk-KZ" altLang="ru-RU" sz="1200" b="1" dirty="0">
                <a:latin typeface="Times New Roman" panose="02020603050405020304" pitchFamily="18" charset="0"/>
                <a:cs typeface="Times New Roman" pitchFamily="18" charset="0"/>
              </a:rPr>
              <a:t>қазанға</a:t>
            </a:r>
            <a:endParaRPr lang="ru-RU" altLang="ru-RU" sz="1200" b="1" dirty="0">
              <a:latin typeface="Times New Roman" panose="02020603050405020304" pitchFamily="18" charset="0"/>
              <a:cs typeface="Times New Roman" pitchFamily="18" charset="0"/>
            </a:endParaRPr>
          </a:p>
          <a:p>
            <a:pPr algn="ctr" hangingPunct="1">
              <a:spcBef>
                <a:spcPts val="0"/>
              </a:spcBef>
              <a:buNone/>
              <a:defRPr/>
            </a:pPr>
            <a:r>
              <a:rPr lang="ru-RU" altLang="ru-RU" sz="1200" b="1" dirty="0" smtClean="0">
                <a:latin typeface="Times New Roman" panose="02020603050405020304" pitchFamily="18" charset="0"/>
                <a:cs typeface="Times New Roman" pitchFamily="18" charset="0"/>
              </a:rPr>
              <a:t>22 </a:t>
            </a:r>
            <a:r>
              <a:rPr lang="ru-RU" altLang="ru-RU" sz="1200" b="1" dirty="0" err="1">
                <a:latin typeface="Times New Roman" panose="02020603050405020304" pitchFamily="18" charset="0"/>
                <a:cs typeface="Times New Roman" pitchFamily="18" charset="0"/>
              </a:rPr>
              <a:t>қазан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ru-RU" altLang="ru-RU" sz="1200" b="1" dirty="0" smtClean="0">
                <a:latin typeface="Times New Roman" panose="02020603050405020304" pitchFamily="18" charset="0"/>
                <a:cs typeface="Times New Roman" pitchFamily="18" charset="0"/>
              </a:rPr>
              <a:t>23</a:t>
            </a:r>
            <a:r>
              <a:rPr lang=""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қазан</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smtClean="0">
                <a:solidFill>
                  <a:prstClr val="black"/>
                </a:solidFill>
                <a:latin typeface="Times New Roman" panose="02020603050405020304" pitchFamily="18" charset="0"/>
                <a:cs typeface="Times New Roman" pitchFamily="18" charset="0"/>
              </a:rPr>
              <a:t>Көшпелі </a:t>
            </a:r>
            <a:r>
              <a:rPr lang="kk-KZ" sz="1200" dirty="0">
                <a:solidFill>
                  <a:prstClr val="black"/>
                </a:solidFill>
                <a:latin typeface="Times New Roman" panose="02020603050405020304" pitchFamily="18" charset="0"/>
                <a:cs typeface="Times New Roman" pitchFamily="18" charset="0"/>
              </a:rPr>
              <a:t>бұлтты</a:t>
            </a:r>
            <a:r>
              <a:rPr lang="kk-KZ" sz="1200" dirty="0" smtClean="0">
                <a:solidFill>
                  <a:prstClr val="black"/>
                </a:solidFill>
                <a:latin typeface="Times New Roman" panose="02020603050405020304" pitchFamily="18" charset="0"/>
                <a:cs typeface="Times New Roman" pitchFamily="18" charset="0"/>
              </a:rPr>
              <a:t>, жауын-шашынсыз. </a:t>
            </a:r>
            <a:r>
              <a:rPr lang="kk-KZ" sz="1200" dirty="0" smtClean="0">
                <a:solidFill>
                  <a:prstClr val="black"/>
                </a:solidFill>
                <a:latin typeface="Times New Roman" panose="02020603050405020304" pitchFamily="18" charset="0"/>
                <a:cs typeface="Times New Roman" pitchFamily="18" charset="0"/>
              </a:rPr>
              <a:t>Оңтүстік-шығыстан </a:t>
            </a:r>
            <a:r>
              <a:rPr lang="kk-KZ" sz="1200" dirty="0" smtClean="0">
                <a:solidFill>
                  <a:prstClr val="black"/>
                </a:solidFill>
                <a:latin typeface="Times New Roman" panose="02020603050405020304" pitchFamily="18" charset="0"/>
                <a:cs typeface="Times New Roman" pitchFamily="18" charset="0"/>
              </a:rPr>
              <a:t>жел соғады,</a:t>
            </a:r>
            <a:r>
              <a:rPr lang=""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күші түнде </a:t>
            </a:r>
            <a:r>
              <a:rPr lang="kk-KZ" sz="1200" dirty="0" smtClean="0">
                <a:solidFill>
                  <a:prstClr val="black"/>
                </a:solidFill>
                <a:latin typeface="Times New Roman" panose="02020603050405020304" pitchFamily="18" charset="0"/>
                <a:cs typeface="Times New Roman" pitchFamily="18" charset="0"/>
              </a:rPr>
              <a:t>3-8, </a:t>
            </a:r>
            <a:r>
              <a:rPr lang="kk-KZ" sz="1200" dirty="0" smtClean="0">
                <a:solidFill>
                  <a:prstClr val="black"/>
                </a:solidFill>
                <a:latin typeface="Times New Roman" panose="02020603050405020304" pitchFamily="18" charset="0"/>
                <a:cs typeface="Times New Roman" pitchFamily="18" charset="0"/>
              </a:rPr>
              <a:t>күндіз 7-12 м/с. </a:t>
            </a:r>
            <a:r>
              <a:rPr lang="kk-KZ" sz="1200" dirty="0">
                <a:solidFill>
                  <a:prstClr val="black"/>
                </a:solidFill>
                <a:latin typeface="Times New Roman" panose="02020603050405020304" pitchFamily="18" charset="0"/>
                <a:cs typeface="Times New Roman" pitchFamily="18" charset="0"/>
              </a:rPr>
              <a:t>Ауа температурасы  түнде </a:t>
            </a:r>
            <a:r>
              <a:rPr lang="kk-KZ" sz="1200" dirty="0" smtClean="0">
                <a:solidFill>
                  <a:prstClr val="black"/>
                </a:solidFill>
                <a:latin typeface="Times New Roman" panose="02020603050405020304" pitchFamily="18" charset="0"/>
                <a:cs typeface="Times New Roman" pitchFamily="18" charset="0"/>
              </a:rPr>
              <a:t>3-5 </a:t>
            </a:r>
            <a:r>
              <a:rPr lang="kk-KZ" sz="1200" dirty="0" smtClean="0">
                <a:solidFill>
                  <a:prstClr val="black"/>
                </a:solidFill>
                <a:latin typeface="Times New Roman" panose="02020603050405020304" pitchFamily="18" charset="0"/>
                <a:cs typeface="Times New Roman" pitchFamily="18" charset="0"/>
              </a:rPr>
              <a:t>градус аяз, күндіз </a:t>
            </a:r>
            <a:r>
              <a:rPr lang="kk-KZ" sz="1200" dirty="0" smtClean="0">
                <a:solidFill>
                  <a:prstClr val="black"/>
                </a:solidFill>
                <a:latin typeface="Times New Roman" panose="02020603050405020304" pitchFamily="18" charset="0"/>
                <a:cs typeface="Times New Roman" pitchFamily="18" charset="0"/>
              </a:rPr>
              <a:t>12-14 </a:t>
            </a:r>
            <a:r>
              <a:rPr lang="kk-KZ" sz="1200" dirty="0" smtClean="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жылы. </a:t>
            </a:r>
            <a:endParaRPr lang="" sz="1200" dirty="0" smtClean="0">
              <a:solidFill>
                <a:prstClr val="black"/>
              </a:solidFill>
              <a:latin typeface="Times New Roman" panose="02020603050405020304" pitchFamily="18" charset="0"/>
              <a:cs typeface="Times New Roman" pitchFamily="18" charset="0"/>
            </a:endParaRPr>
          </a:p>
          <a:p>
            <a:pPr indent="177800" algn="ctr" hangingPunct="1">
              <a:spcBef>
                <a:spcPts val="0"/>
              </a:spcBef>
              <a:buNone/>
              <a:defRPr/>
            </a:pPr>
            <a:r>
              <a:rPr lang="ru-RU" altLang="ru-RU" sz="1200" b="1" dirty="0" smtClean="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 altLang="ru-RU" sz="1200" b="1" dirty="0" smtClean="0">
                <a:latin typeface="Times New Roman" panose="02020603050405020304" pitchFamily="18" charset="0"/>
                <a:cs typeface="Times New Roman" pitchFamily="18" charset="0"/>
              </a:rPr>
              <a:t>2</a:t>
            </a:r>
            <a:r>
              <a:rPr lang="kk-KZ" altLang="ru-RU" sz="1200" b="1" dirty="0" smtClean="0">
                <a:latin typeface="Times New Roman" panose="02020603050405020304" pitchFamily="18" charset="0"/>
                <a:cs typeface="Times New Roman" pitchFamily="18" charset="0"/>
              </a:rPr>
              <a:t>4</a:t>
            </a:r>
            <a:r>
              <a:rPr lang="ru-RU"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қазанға</a:t>
            </a:r>
          </a:p>
          <a:p>
            <a:pPr indent="177800" algn="ctr" hangingPunct="1">
              <a:spcBef>
                <a:spcPts val="0"/>
              </a:spcBef>
              <a:buNone/>
              <a:defRPr/>
            </a:pPr>
            <a:r>
              <a:rPr lang="kk-KZ" altLang="ru-RU" sz="1200" b="1" dirty="0" smtClean="0">
                <a:latin typeface="Times New Roman" panose="02020603050405020304" pitchFamily="18" charset="0"/>
                <a:cs typeface="Times New Roman" pitchFamily="18" charset="0"/>
              </a:rPr>
              <a:t>23 </a:t>
            </a:r>
            <a:r>
              <a:rPr lang="kk-KZ" altLang="ru-RU" sz="1200" b="1" dirty="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 sz="1200" b="1" dirty="0" smtClean="0">
                <a:latin typeface="Times New Roman" panose="02020603050405020304" pitchFamily="18" charset="0"/>
                <a:cs typeface="Times New Roman" pitchFamily="18" charset="0"/>
              </a:rPr>
              <a:t>2</a:t>
            </a:r>
            <a:r>
              <a:rPr lang="kk-KZ" sz="1200" b="1" dirty="0" smtClean="0">
                <a:latin typeface="Times New Roman" panose="02020603050405020304" pitchFamily="18" charset="0"/>
                <a:cs typeface="Times New Roman" pitchFamily="18" charset="0"/>
              </a:rPr>
              <a:t>4 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kk-KZ" sz="1200" dirty="0">
                <a:solidFill>
                  <a:prstClr val="black"/>
                </a:solidFill>
                <a:latin typeface="Times New Roman" panose="02020603050405020304" pitchFamily="18" charset="0"/>
                <a:cs typeface="Times New Roman" pitchFamily="18" charset="0"/>
              </a:rPr>
              <a:t>Көшпелі бұлтты</a:t>
            </a:r>
            <a:r>
              <a:rPr lang="kk-KZ" sz="1200" dirty="0" smtClean="0">
                <a:solidFill>
                  <a:prstClr val="black"/>
                </a:solidFill>
                <a:latin typeface="Times New Roman" panose="02020603050405020304" pitchFamily="18" charset="0"/>
                <a:cs typeface="Times New Roman" pitchFamily="18" charset="0"/>
              </a:rPr>
              <a:t>, </a:t>
            </a:r>
            <a:r>
              <a:rPr lang="" sz="1200" dirty="0" smtClean="0">
                <a:solidFill>
                  <a:prstClr val="black"/>
                </a:solidFill>
                <a:latin typeface="Times New Roman" panose="02020603050405020304" pitchFamily="18" charset="0"/>
                <a:cs typeface="Times New Roman" pitchFamily="18" charset="0"/>
              </a:rPr>
              <a:t>ж</a:t>
            </a:r>
            <a:r>
              <a:rPr lang="kk-KZ" sz="1200" dirty="0" smtClean="0">
                <a:solidFill>
                  <a:prstClr val="black"/>
                </a:solidFill>
                <a:latin typeface="Times New Roman" panose="02020603050405020304" pitchFamily="18" charset="0"/>
                <a:cs typeface="Times New Roman" pitchFamily="18" charset="0"/>
              </a:rPr>
              <a:t>ауын-шашын</a:t>
            </a:r>
            <a:r>
              <a:rPr lang="" sz="1200" dirty="0" smtClean="0">
                <a:solidFill>
                  <a:prstClr val="black"/>
                </a:solidFill>
                <a:latin typeface="Times New Roman" panose="02020603050405020304" pitchFamily="18" charset="0"/>
                <a:cs typeface="Times New Roman" pitchFamily="18" charset="0"/>
              </a:rPr>
              <a:t>с</a:t>
            </a:r>
            <a:r>
              <a:rPr lang="kk-KZ" sz="1200" dirty="0" smtClean="0">
                <a:solidFill>
                  <a:prstClr val="black"/>
                </a:solidFill>
                <a:latin typeface="Times New Roman" panose="02020603050405020304" pitchFamily="18" charset="0"/>
                <a:cs typeface="Times New Roman" pitchFamily="18" charset="0"/>
              </a:rPr>
              <a:t>ыз. </a:t>
            </a:r>
            <a:r>
              <a:rPr lang="kk-KZ" sz="1200" dirty="0" smtClean="0">
                <a:solidFill>
                  <a:prstClr val="black"/>
                </a:solidFill>
                <a:latin typeface="Times New Roman" panose="02020603050405020304" pitchFamily="18" charset="0"/>
                <a:cs typeface="Times New Roman" pitchFamily="18" charset="0"/>
              </a:rPr>
              <a:t>Оңтүстік-шығыстан </a:t>
            </a:r>
            <a:r>
              <a:rPr lang="kk-KZ" sz="1200" dirty="0" smtClean="0">
                <a:solidFill>
                  <a:prstClr val="black"/>
                </a:solidFill>
                <a:latin typeface="Times New Roman" panose="02020603050405020304" pitchFamily="18" charset="0"/>
                <a:cs typeface="Times New Roman" pitchFamily="18" charset="0"/>
              </a:rPr>
              <a:t>жел соғады, күші 3-8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a:t>
            </a:r>
            <a:r>
              <a:rPr lang="kk-KZ" sz="1200" dirty="0" smtClean="0">
                <a:solidFill>
                  <a:prstClr val="black"/>
                </a:solidFill>
                <a:latin typeface="Times New Roman" panose="02020603050405020304" pitchFamily="18" charset="0"/>
                <a:cs typeface="Times New Roman" pitchFamily="18" charset="0"/>
              </a:rPr>
              <a:t>0-2 </a:t>
            </a:r>
            <a:r>
              <a:rPr lang="kk-KZ" sz="1200" dirty="0" smtClean="0">
                <a:solidFill>
                  <a:prstClr val="black"/>
                </a:solidFill>
                <a:latin typeface="Times New Roman" panose="02020603050405020304" pitchFamily="18" charset="0"/>
                <a:cs typeface="Times New Roman" pitchFamily="18" charset="0"/>
              </a:rPr>
              <a:t>градус аяз.</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tr>
            </a:tbl>
          </a:graphicData>
        </a:graphic>
      </p:graphicFrame>
      <p:sp>
        <p:nvSpPr>
          <p:cNvPr id="2100" name="Прямоугольник 21"/>
          <p:cNvSpPr>
            <a:spLocks noChangeArrowheads="1"/>
          </p:cNvSpPr>
          <p:nvPr/>
        </p:nvSpPr>
        <p:spPr bwMode="auto">
          <a:xfrm>
            <a:off x="4937125" y="3719513"/>
            <a:ext cx="4857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қазандағы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4991197" y="2419921"/>
            <a:ext cx="467995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dirty="0" smtClean="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Түнде</a:t>
            </a:r>
            <a:r>
              <a:rPr lang="ru-RU" altLang="ru-RU" sz="1200" dirty="0" smtClean="0">
                <a:solidFill>
                  <a:schemeClr val="tx1"/>
                </a:solidFill>
                <a:latin typeface="Times New Roman" pitchFamily="18" charset="0"/>
                <a:cs typeface="Times New Roman" pitchFamily="18" charset="0"/>
              </a:rPr>
              <a:t> </a:t>
            </a:r>
            <a:r>
              <a:rPr lang="ru-RU" altLang="ru-RU" sz="1200" smtClean="0">
                <a:solidFill>
                  <a:schemeClr val="tx1"/>
                </a:solidFill>
                <a:latin typeface="Times New Roman" pitchFamily="18" charset="0"/>
                <a:cs typeface="Times New Roman" pitchFamily="18" charset="0"/>
              </a:rPr>
              <a:t>метеорологиялық</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түнде</a:t>
            </a:r>
            <a:r>
              <a:rPr lang="ru-RU" altLang="ru-RU" sz="1200" dirty="0" smtClean="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жиналуына</a:t>
            </a:r>
            <a:r>
              <a:rPr lang="" altLang="ru-RU" sz="1200" b="1"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p>
          <a:p>
            <a:pPr indent="177800" algn="just">
              <a:defRPr/>
            </a:pP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көтеріңкі</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altLang="ru-RU" sz="1200" dirty="0">
              <a:solidFill>
                <a:schemeClr val="tx1"/>
              </a:solidFill>
              <a:latin typeface="Times New Roman" pitchFamily="18" charset="0"/>
              <a:cs typeface="Times New Roman" pitchFamily="18" charset="0"/>
            </a:endParaRPr>
          </a:p>
        </p:txBody>
      </p:sp>
      <p:sp>
        <p:nvSpPr>
          <p:cNvPr id="14" name="TextBox 13"/>
          <p:cNvSpPr txBox="1"/>
          <p:nvPr/>
        </p:nvSpPr>
        <p:spPr>
          <a:xfrm>
            <a:off x="5006072" y="337571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5" name="Table"/>
          <p:cNvGraphicFramePr/>
          <p:nvPr>
            <p:extLst>
              <p:ext uri="{D42A27DB-BD31-4B8C-83A1-F6EECF244321}">
                <p14:modId xmlns:p14="http://schemas.microsoft.com/office/powerpoint/2010/main" val="2584138800"/>
              </p:ext>
            </p:extLst>
          </p:nvPr>
        </p:nvGraphicFramePr>
        <p:xfrm>
          <a:off x="5064125" y="4206875"/>
          <a:ext cx="4571998" cy="1972231"/>
        </p:xfrm>
        <a:graphic>
          <a:graphicData uri="http://schemas.openxmlformats.org/drawingml/2006/table">
            <a:tbl>
              <a:tblPr/>
              <a:tblGrid>
                <a:gridCol w="1751011">
                  <a:extLst>
                    <a:ext uri="{9D8B030D-6E8A-4147-A177-3AD203B41FA5}">
                      <a16:colId xmlns:a16="http://schemas.microsoft.com/office/drawing/2014/main" xmlns="" val="20000"/>
                    </a:ext>
                  </a:extLst>
                </a:gridCol>
                <a:gridCol w="1411287">
                  <a:extLst>
                    <a:ext uri="{9D8B030D-6E8A-4147-A177-3AD203B41FA5}">
                      <a16:colId xmlns:a16="http://schemas.microsoft.com/office/drawing/2014/main" xmlns="" val="20001"/>
                    </a:ext>
                  </a:extLst>
                </a:gridCol>
                <a:gridCol w="1409700">
                  <a:extLst>
                    <a:ext uri="{9D8B030D-6E8A-4147-A177-3AD203B41FA5}">
                      <a16:colId xmlns:a16="http://schemas.microsoft.com/office/drawing/2014/main" xmlns=""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dirty="0">
                          <a:latin typeface="Times New Roman"/>
                          <a:ea typeface="Times New Roman"/>
                          <a:cs typeface="Times New Roman"/>
                          <a:sym typeface="Times New Roman"/>
                        </a:rPr>
                        <a:t>ШЖШ </a:t>
                      </a:r>
                      <a:r>
                        <a:rPr sz="900" b="1" dirty="0" err="1">
                          <a:latin typeface="Times New Roman"/>
                          <a:ea typeface="Times New Roman"/>
                          <a:cs typeface="Times New Roman"/>
                          <a:sym typeface="Times New Roman"/>
                        </a:rPr>
                        <a:t>асу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еселігі</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42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a:t>
                      </a:r>
                      <a:r>
                        <a:rPr lang="kk-KZ" sz="900" dirty="0" smtClean="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48</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2"/>
                  </a:ext>
                </a:extLst>
              </a:tr>
              <a:tr h="228600">
                <a:tc>
                  <a:txBody>
                    <a:bodyPr/>
                    <a:lstStyle/>
                    <a:p>
                      <a:pPr algn="l">
                        <a:defRPr sz="1800"/>
                      </a:pPr>
                      <a:r>
                        <a:rPr sz="900" dirty="0" err="1">
                          <a:latin typeface="Times New Roman"/>
                          <a:ea typeface="Times New Roman"/>
                          <a:cs typeface="Times New Roman"/>
                          <a:sym typeface="Times New Roman"/>
                        </a:rPr>
                        <a:t>Күкірт</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диоксиді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38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2957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395</a:t>
                      </a:r>
                      <a:endParaRPr lang="ru-RU"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2,0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159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a:t>
                      </a:r>
                      <a:r>
                        <a:rPr lang="kk-KZ" sz="900" dirty="0" smtClean="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96050"/>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Айгисинова Н. </a:t>
            </a:r>
            <a:r>
              <a:rPr lang="kk-KZ" altLang="ru-RU" sz="1200" b="1" i="1" dirty="0" smtClean="0">
                <a:solidFill>
                  <a:srgbClr val="000000"/>
                </a:solidFill>
                <a:latin typeface="Times New Roman" panose="02020603050405020304" pitchFamily="18" charset="0"/>
                <a:cs typeface="Times New Roman" panose="02020603050405020304" pitchFamily="18" charset="0"/>
              </a:rPr>
              <a:t>/Тойшыманова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gridCol w="3080983"/>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gridCol w="3758762"/>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7313" y="5429250"/>
          <a:ext cx="4035425" cy="792168"/>
        </p:xfrm>
        <a:graphic>
          <a:graphicData uri="http://schemas.openxmlformats.org/drawingml/2006/table">
            <a:tbl>
              <a:tblPr/>
              <a:tblGrid>
                <a:gridCol w="2017713"/>
                <a:gridCol w="2017712"/>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24881</TotalTime>
  <Words>528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3732</cp:revision>
  <cp:lastPrinted>2021-07-01T07:38:07Z</cp:lastPrinted>
  <dcterms:created xsi:type="dcterms:W3CDTF">2018-03-27T06:03:00Z</dcterms:created>
  <dcterms:modified xsi:type="dcterms:W3CDTF">2025-10-22T07:00:47Z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