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768" autoAdjust="0"/>
  </p:normalViewPr>
  <p:slideViewPr>
    <p:cSldViewPr>
      <p:cViewPr varScale="1">
        <p:scale>
          <a:sx n="109" d="100"/>
          <a:sy n="109" d="100"/>
        </p:scale>
        <p:origin x="2112"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52138F8F-5F45-4865-AA48-DFCF3841047C}" type="slidenum">
              <a:rPr lang="ru-RU" altLang="en-US"/>
              <a:pPr/>
              <a:t>‹#›</a:t>
            </a:fld>
            <a:endParaRPr lang="ru-RU" altLang="en-US"/>
          </a:p>
        </p:txBody>
      </p:sp>
    </p:spTree>
    <p:extLst>
      <p:ext uri="{BB962C8B-B14F-4D97-AF65-F5344CB8AC3E}">
        <p14:creationId xmlns:p14="http://schemas.microsoft.com/office/powerpoint/2010/main" val="137026217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8849196E-DFB3-44D8-822C-69708D075021}" type="slidenum">
              <a:rPr lang="ru-RU" altLang="ru-RU"/>
              <a:pPr/>
              <a:t>‹#›</a:t>
            </a:fld>
            <a:endParaRPr lang="ru-RU" altLang="ru-RU"/>
          </a:p>
        </p:txBody>
      </p:sp>
    </p:spTree>
    <p:extLst>
      <p:ext uri="{BB962C8B-B14F-4D97-AF65-F5344CB8AC3E}">
        <p14:creationId xmlns:p14="http://schemas.microsoft.com/office/powerpoint/2010/main" val="818035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66D035-A712-4C2C-81CD-AF2061000514}" type="slidenum">
              <a:rPr lang="ru-RU" altLang="ru-RU"/>
              <a:pPr/>
              <a:t>‹#›</a:t>
            </a:fld>
            <a:endParaRPr lang="ru-RU" altLang="ru-RU"/>
          </a:p>
        </p:txBody>
      </p:sp>
    </p:spTree>
    <p:extLst>
      <p:ext uri="{BB962C8B-B14F-4D97-AF65-F5344CB8AC3E}">
        <p14:creationId xmlns:p14="http://schemas.microsoft.com/office/powerpoint/2010/main" val="52779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200A38A-5419-4C05-B971-4FCD85533A44}" type="slidenum">
              <a:rPr lang="ru-RU" altLang="ru-RU"/>
              <a:pPr/>
              <a:t>‹#›</a:t>
            </a:fld>
            <a:endParaRPr lang="ru-RU" altLang="ru-RU"/>
          </a:p>
        </p:txBody>
      </p:sp>
    </p:spTree>
    <p:extLst>
      <p:ext uri="{BB962C8B-B14F-4D97-AF65-F5344CB8AC3E}">
        <p14:creationId xmlns:p14="http://schemas.microsoft.com/office/powerpoint/2010/main" val="54972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7309191-AAB3-4BB7-ADDE-AD922D9042E6}" type="slidenum">
              <a:rPr lang="ru-RU" altLang="ru-RU"/>
              <a:pPr/>
              <a:t>‹#›</a:t>
            </a:fld>
            <a:endParaRPr lang="ru-RU" altLang="ru-RU"/>
          </a:p>
        </p:txBody>
      </p:sp>
    </p:spTree>
    <p:extLst>
      <p:ext uri="{BB962C8B-B14F-4D97-AF65-F5344CB8AC3E}">
        <p14:creationId xmlns:p14="http://schemas.microsoft.com/office/powerpoint/2010/main" val="10373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2AEDEEE-CE8A-4937-BAC7-E890090AB5F1}" type="slidenum">
              <a:rPr lang="ru-RU" altLang="ru-RU"/>
              <a:pPr/>
              <a:t>‹#›</a:t>
            </a:fld>
            <a:endParaRPr lang="ru-RU" altLang="ru-RU"/>
          </a:p>
        </p:txBody>
      </p:sp>
    </p:spTree>
    <p:extLst>
      <p:ext uri="{BB962C8B-B14F-4D97-AF65-F5344CB8AC3E}">
        <p14:creationId xmlns:p14="http://schemas.microsoft.com/office/powerpoint/2010/main" val="76349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E2B15225-72E0-4DD4-83E5-AE4889D93F42}" type="slidenum">
              <a:rPr lang="ru-RU" altLang="ru-RU"/>
              <a:pPr/>
              <a:t>‹#›</a:t>
            </a:fld>
            <a:endParaRPr lang="ru-RU" altLang="ru-RU"/>
          </a:p>
        </p:txBody>
      </p:sp>
    </p:spTree>
    <p:extLst>
      <p:ext uri="{BB962C8B-B14F-4D97-AF65-F5344CB8AC3E}">
        <p14:creationId xmlns:p14="http://schemas.microsoft.com/office/powerpoint/2010/main" val="35853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6DD7A675-E4F6-47A5-8D81-212075238D64}" type="slidenum">
              <a:rPr lang="ru-RU" altLang="ru-RU"/>
              <a:pPr/>
              <a:t>‹#›</a:t>
            </a:fld>
            <a:endParaRPr lang="ru-RU" altLang="ru-RU"/>
          </a:p>
        </p:txBody>
      </p:sp>
    </p:spTree>
    <p:extLst>
      <p:ext uri="{BB962C8B-B14F-4D97-AF65-F5344CB8AC3E}">
        <p14:creationId xmlns:p14="http://schemas.microsoft.com/office/powerpoint/2010/main" val="325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4FA602C3-B6FE-43E7-9168-7ADE8E7AF062}" type="slidenum">
              <a:rPr lang="ru-RU" altLang="ru-RU"/>
              <a:pPr/>
              <a:t>‹#›</a:t>
            </a:fld>
            <a:endParaRPr lang="ru-RU" altLang="ru-RU"/>
          </a:p>
        </p:txBody>
      </p:sp>
    </p:spTree>
    <p:extLst>
      <p:ext uri="{BB962C8B-B14F-4D97-AF65-F5344CB8AC3E}">
        <p14:creationId xmlns:p14="http://schemas.microsoft.com/office/powerpoint/2010/main" val="562416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4B653DF2-A826-4530-A0EA-8F02F2444473}" type="slidenum">
              <a:rPr lang="ru-RU" altLang="ru-RU"/>
              <a:pPr/>
              <a:t>‹#›</a:t>
            </a:fld>
            <a:endParaRPr lang="ru-RU" altLang="ru-RU"/>
          </a:p>
        </p:txBody>
      </p:sp>
    </p:spTree>
    <p:extLst>
      <p:ext uri="{BB962C8B-B14F-4D97-AF65-F5344CB8AC3E}">
        <p14:creationId xmlns:p14="http://schemas.microsoft.com/office/powerpoint/2010/main" val="362203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CA63E1-E266-4BF8-8EB4-8D8996E1EC61}" type="slidenum">
              <a:rPr lang="ru-RU" altLang="ru-RU"/>
              <a:pPr/>
              <a:t>‹#›</a:t>
            </a:fld>
            <a:endParaRPr lang="ru-RU" altLang="ru-RU"/>
          </a:p>
        </p:txBody>
      </p:sp>
    </p:spTree>
    <p:extLst>
      <p:ext uri="{BB962C8B-B14F-4D97-AF65-F5344CB8AC3E}">
        <p14:creationId xmlns:p14="http://schemas.microsoft.com/office/powerpoint/2010/main" val="707468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800125-3D3B-470A-A79C-9B38939D559B}" type="slidenum">
              <a:rPr lang="ru-RU" altLang="ru-RU"/>
              <a:pPr/>
              <a:t>‹#›</a:t>
            </a:fld>
            <a:endParaRPr lang="ru-RU" altLang="ru-RU"/>
          </a:p>
        </p:txBody>
      </p:sp>
    </p:spTree>
    <p:extLst>
      <p:ext uri="{BB962C8B-B14F-4D97-AF65-F5344CB8AC3E}">
        <p14:creationId xmlns:p14="http://schemas.microsoft.com/office/powerpoint/2010/main" val="51863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1FC6EE2-E3F0-4F7C-9F58-BD4717EC6146}"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507393136"/>
              </p:ext>
            </p:extLst>
          </p:nvPr>
        </p:nvGraphicFramePr>
        <p:xfrm>
          <a:off x="307975" y="2500313"/>
          <a:ext cx="4465638" cy="2179637"/>
        </p:xfrm>
        <a:graphic>
          <a:graphicData uri="http://schemas.openxmlformats.org/drawingml/2006/table">
            <a:tbl>
              <a:tblPr/>
              <a:tblGrid>
                <a:gridCol w="4465638">
                  <a:extLst>
                    <a:ext uri="{9D8B030D-6E8A-4147-A177-3AD203B41FA5}">
                      <a16:colId xmlns:a16="http://schemas.microsoft.com/office/drawing/2014/main"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 altLang="x-none" sz="1600" b="1" i="1" dirty="0">
                          <a:solidFill>
                            <a:srgbClr val="002060"/>
                          </a:solidFill>
                          <a:latin typeface="Times New Roman" panose="02020603050405020304" pitchFamily="18" charset="0"/>
                          <a:cs typeface="Times New Roman" panose="02020603050405020304" pitchFamily="18" charset="0"/>
                        </a:rPr>
                        <a:t>29</a:t>
                      </a:r>
                      <a:r>
                        <a:rPr lang="ru-RU" altLang="x-none" sz="1600" b="1" i="1" dirty="0">
                          <a:solidFill>
                            <a:srgbClr val="002060"/>
                          </a:solidFill>
                          <a:latin typeface="Times New Roman" panose="02020603050405020304" pitchFamily="18" charset="0"/>
                          <a:cs typeface="Times New Roman" panose="02020603050405020304" pitchFamily="18" charset="0"/>
                        </a:rPr>
                        <a:t>8</a:t>
                      </a:r>
                      <a:r>
                        <a:rPr lang="kk-KZ"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a:t>
                      </a:r>
                      <a:r>
                        <a:rPr lang=""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082" name="Прямоугольник 2"/>
          <p:cNvSpPr>
            <a:spLocks noChangeArrowheads="1"/>
          </p:cNvSpPr>
          <p:nvPr/>
        </p:nvSpPr>
        <p:spPr bwMode="auto">
          <a:xfrm>
            <a:off x="4937125" y="115888"/>
            <a:ext cx="4802188" cy="2234458"/>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hangingPunct="1">
              <a:spcBef>
                <a:spcPts val="0"/>
              </a:spcBef>
              <a:buNone/>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26 </a:t>
            </a:r>
            <a:r>
              <a:rPr lang="kk-KZ" altLang="ru-RU" sz="1200" b="1" dirty="0">
                <a:latin typeface="Times New Roman" panose="02020603050405020304" pitchFamily="18" charset="0"/>
                <a:cs typeface="Times New Roman" pitchFamily="18" charset="0"/>
              </a:rPr>
              <a:t>қазанға</a:t>
            </a:r>
            <a:endParaRPr lang="ru-RU" altLang="ru-RU" sz="1200" b="1" dirty="0">
              <a:latin typeface="Times New Roman" panose="02020603050405020304" pitchFamily="18" charset="0"/>
              <a:cs typeface="Times New Roman" pitchFamily="18" charset="0"/>
            </a:endParaRPr>
          </a:p>
          <a:p>
            <a:pPr algn="ctr" hangingPunct="1">
              <a:spcBef>
                <a:spcPts val="0"/>
              </a:spcBef>
              <a:buNone/>
              <a:defRPr/>
            </a:pPr>
            <a:r>
              <a:rPr lang="ru-RU" altLang="ru-RU" sz="1200" b="1" dirty="0">
                <a:latin typeface="Times New Roman" panose="02020603050405020304" pitchFamily="18" charset="0"/>
                <a:cs typeface="Times New Roman" pitchFamily="18" charset="0"/>
              </a:rPr>
              <a:t>25 </a:t>
            </a:r>
            <a:r>
              <a:rPr lang="ru-RU" altLang="ru-RU" sz="1200" b="1" dirty="0" err="1">
                <a:latin typeface="Times New Roman" panose="02020603050405020304" pitchFamily="18" charset="0"/>
                <a:cs typeface="Times New Roman" pitchFamily="18" charset="0"/>
              </a:rPr>
              <a:t>қазан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26</a:t>
            </a:r>
            <a:r>
              <a:rPr lang=""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қазан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77800" algn="just" hangingPunct="1">
              <a:buNone/>
              <a:defRPr/>
            </a:pPr>
            <a:r>
              <a:rPr lang="kk-KZ" sz="1200" dirty="0">
                <a:solidFill>
                  <a:prstClr val="black"/>
                </a:solidFill>
                <a:latin typeface="Times New Roman" panose="02020603050405020304" pitchFamily="18" charset="0"/>
                <a:cs typeface="Times New Roman" pitchFamily="18" charset="0"/>
              </a:rPr>
              <a:t>Көшпелі бұлтты, түнде аздаған жауын-шашын (жаңбыр, қар). Солтүстік-шығыстан соғады,</a:t>
            </a:r>
            <a:r>
              <a:rPr lang="" sz="1200" dirty="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күші түнде 2-7, күндіз 7-12 м/с. Ауа температурасы түнде 1-3 градус аяз, күндіз 6-8 градус жылы.</a:t>
            </a:r>
          </a:p>
          <a:p>
            <a:pPr indent="177800" algn="just" hangingPunct="1">
              <a:buNone/>
              <a:defRPr/>
            </a:pPr>
            <a:r>
              <a:rPr lang="kk-KZ" sz="1200" dirty="0">
                <a:solidFill>
                  <a:prstClr val="black"/>
                </a:solidFill>
                <a:latin typeface="Times New Roman" panose="02020603050405020304" pitchFamily="18" charset="0"/>
                <a:cs typeface="Times New Roman" pitchFamily="18" charset="0"/>
              </a:rPr>
              <a:t> </a:t>
            </a:r>
            <a:endParaRPr lang="" sz="1200" dirty="0">
              <a:solidFill>
                <a:prstClr val="black"/>
              </a:solidFill>
              <a:latin typeface="Times New Roman" panose="02020603050405020304" pitchFamily="18" charset="0"/>
              <a:cs typeface="Times New Roman" pitchFamily="18" charset="0"/>
            </a:endParaRPr>
          </a:p>
          <a:p>
            <a:pPr indent="177800"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 altLang="ru-RU" sz="1200" b="1" dirty="0">
                <a:latin typeface="Times New Roman" panose="02020603050405020304" pitchFamily="18" charset="0"/>
                <a:cs typeface="Times New Roman" pitchFamily="18" charset="0"/>
              </a:rPr>
              <a:t>2</a:t>
            </a:r>
            <a:r>
              <a:rPr lang="kk-KZ" altLang="ru-RU" sz="1200" b="1" dirty="0">
                <a:latin typeface="Times New Roman" panose="02020603050405020304" pitchFamily="18" charset="0"/>
                <a:cs typeface="Times New Roman" pitchFamily="18" charset="0"/>
              </a:rPr>
              <a:t>7</a:t>
            </a:r>
            <a:r>
              <a:rPr lang="ru-RU" altLang="ru-RU" sz="1200" b="1" dirty="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қазанға</a:t>
            </a:r>
          </a:p>
          <a:p>
            <a:pPr indent="177800" algn="ctr" hangingPunct="1">
              <a:spcBef>
                <a:spcPts val="0"/>
              </a:spcBef>
              <a:buNone/>
              <a:defRPr/>
            </a:pPr>
            <a:r>
              <a:rPr lang="kk-KZ" altLang="ru-RU" sz="1200" b="1" dirty="0">
                <a:latin typeface="Times New Roman" panose="02020603050405020304" pitchFamily="18" charset="0"/>
                <a:cs typeface="Times New Roman" pitchFamily="18" charset="0"/>
              </a:rPr>
              <a:t>26 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27</a:t>
            </a:r>
            <a:r>
              <a:rPr lang="kk-KZ" sz="1200" b="1" dirty="0">
                <a:latin typeface="Times New Roman" panose="02020603050405020304" pitchFamily="18" charset="0"/>
                <a:cs typeface="Times New Roman" pitchFamily="18" charset="0"/>
              </a:rPr>
              <a:t> 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buNone/>
              <a:defRPr/>
            </a:pPr>
            <a:r>
              <a:rPr lang="kk-KZ" sz="1200" dirty="0">
                <a:solidFill>
                  <a:prstClr val="black"/>
                </a:solidFill>
                <a:latin typeface="Times New Roman" panose="02020603050405020304" pitchFamily="18" charset="0"/>
                <a:cs typeface="Times New Roman" pitchFamily="18" charset="0"/>
              </a:rPr>
              <a:t>Көшпелі бұлтты, </a:t>
            </a:r>
            <a:r>
              <a:rPr lang="" sz="1200" dirty="0">
                <a:solidFill>
                  <a:prstClr val="black"/>
                </a:solidFill>
                <a:latin typeface="Times New Roman" panose="02020603050405020304" pitchFamily="18" charset="0"/>
                <a:cs typeface="Times New Roman" pitchFamily="18" charset="0"/>
              </a:rPr>
              <a:t>ж</a:t>
            </a:r>
            <a:r>
              <a:rPr lang="kk-KZ" sz="1200" dirty="0">
                <a:solidFill>
                  <a:prstClr val="black"/>
                </a:solidFill>
                <a:latin typeface="Times New Roman" panose="02020603050405020304" pitchFamily="18" charset="0"/>
                <a:cs typeface="Times New Roman" pitchFamily="18" charset="0"/>
              </a:rPr>
              <a:t>ауын-шашын</a:t>
            </a:r>
            <a:r>
              <a:rPr lang="" sz="1200" dirty="0">
                <a:solidFill>
                  <a:prstClr val="black"/>
                </a:solidFill>
                <a:latin typeface="Times New Roman" panose="02020603050405020304" pitchFamily="18" charset="0"/>
                <a:cs typeface="Times New Roman" pitchFamily="18" charset="0"/>
              </a:rPr>
              <a:t>с</a:t>
            </a:r>
            <a:r>
              <a:rPr lang="kk-KZ" sz="1200" dirty="0">
                <a:solidFill>
                  <a:prstClr val="black"/>
                </a:solidFill>
                <a:latin typeface="Times New Roman" panose="02020603050405020304" pitchFamily="18" charset="0"/>
                <a:cs typeface="Times New Roman" pitchFamily="18" charset="0"/>
              </a:rPr>
              <a:t>ыз. Солтүстік-шығыстан жел соғады, күші 5-10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3-5 градус аяз.</a:t>
            </a:r>
          </a:p>
        </p:txBody>
      </p:sp>
      <p:graphicFrame>
        <p:nvGraphicFramePr>
          <p:cNvPr id="24" name="Таблица 23"/>
          <p:cNvGraphicFramePr/>
          <p:nvPr/>
        </p:nvGraphicFramePr>
        <p:xfrm>
          <a:off x="4973638" y="6237288"/>
          <a:ext cx="4787900" cy="320675"/>
        </p:xfrm>
        <a:graphic>
          <a:graphicData uri="http://schemas.openxmlformats.org/drawingml/2006/table">
            <a:tbl>
              <a:tblPr/>
              <a:tblGrid>
                <a:gridCol w="4787900">
                  <a:extLst>
                    <a:ext uri="{9D8B030D-6E8A-4147-A177-3AD203B41FA5}">
                      <a16:colId xmlns:a16="http://schemas.microsoft.com/office/drawing/2014/main" val="20000"/>
                    </a:ext>
                  </a:extLst>
                </a:gridCol>
              </a:tblGrid>
              <a:tr h="21378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 ҚР ДСМ-70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0" name="Прямоугольник 21"/>
          <p:cNvSpPr>
            <a:spLocks noChangeArrowheads="1"/>
          </p:cNvSpPr>
          <p:nvPr/>
        </p:nvSpPr>
        <p:spPr bwMode="auto">
          <a:xfrm>
            <a:off x="4937125" y="3719513"/>
            <a:ext cx="48577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қазандағы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4991197" y="2419921"/>
            <a:ext cx="4679950"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defRPr/>
            </a:pPr>
            <a:r>
              <a:rPr lang="ru-RU" altLang="ru-RU" sz="1200" dirty="0">
                <a:solidFill>
                  <a:schemeClr val="tx1"/>
                </a:solidFill>
                <a:latin typeface="Times New Roman" pitchFamily="18" charset="0"/>
                <a:cs typeface="Times New Roman" pitchFamily="18" charset="0"/>
              </a:rPr>
              <a:t> 26 </a:t>
            </a:r>
            <a:r>
              <a:rPr lang="ru-RU" altLang="ru-RU" sz="1200" dirty="0" err="1">
                <a:solidFill>
                  <a:schemeClr val="tx1"/>
                </a:solidFill>
                <a:latin typeface="Times New Roman" pitchFamily="18" charset="0"/>
                <a:cs typeface="Times New Roman" pitchFamily="18" charset="0"/>
              </a:rPr>
              <a:t>қазанда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түнде</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метеорологиялық</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a:solidFill>
                  <a:schemeClr val="tx1"/>
                </a:solidFill>
                <a:latin typeface="Times New Roman" pitchFamily="18" charset="0"/>
                <a:cs typeface="Times New Roman" pitchFamily="18" charset="0"/>
              </a:rPr>
              <a:t>жиналуына</a:t>
            </a:r>
            <a:r>
              <a:rPr lang="" altLang="ru-RU" sz="1200" b="1"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p>
          <a:p>
            <a:pPr indent="177800" algn="just">
              <a:defRPr/>
            </a:pPr>
            <a:r>
              <a:rPr lang="ru-RU" sz="1200" dirty="0">
                <a:solidFill>
                  <a:schemeClr val="tx1"/>
                </a:solidFill>
                <a:latin typeface="Times New Roman" panose="02020603050405020304" pitchFamily="18" charset="0"/>
                <a:cs typeface="Times New Roman" panose="02020603050405020304" pitchFamily="18" charset="0"/>
              </a:rPr>
              <a:t>   </a:t>
            </a:r>
            <a:endParaRPr lang="ru-RU" altLang="ru-RU" sz="1200" dirty="0">
              <a:solidFill>
                <a:schemeClr val="tx1"/>
              </a:solidFill>
              <a:latin typeface="Times New Roman" pitchFamily="18" charset="0"/>
              <a:cs typeface="Times New Roman" pitchFamily="18" charset="0"/>
            </a:endParaRPr>
          </a:p>
        </p:txBody>
      </p:sp>
      <p:sp>
        <p:nvSpPr>
          <p:cNvPr id="14" name="TextBox 13"/>
          <p:cNvSpPr txBox="1"/>
          <p:nvPr/>
        </p:nvSpPr>
        <p:spPr>
          <a:xfrm>
            <a:off x="5006072" y="3375715"/>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graphicFrame>
        <p:nvGraphicFramePr>
          <p:cNvPr id="17" name="Table">
            <a:extLst>
              <a:ext uri="{FF2B5EF4-FFF2-40B4-BE49-F238E27FC236}">
                <a16:creationId xmlns:a16="http://schemas.microsoft.com/office/drawing/2014/main" id="{7DDC8809-A466-428C-909B-43477724EEF1}"/>
              </a:ext>
            </a:extLst>
          </p:cNvPr>
          <p:cNvGraphicFramePr/>
          <p:nvPr>
            <p:extLst>
              <p:ext uri="{D42A27DB-BD31-4B8C-83A1-F6EECF244321}">
                <p14:modId xmlns:p14="http://schemas.microsoft.com/office/powerpoint/2010/main" val="2031311402"/>
              </p:ext>
            </p:extLst>
          </p:nvPr>
        </p:nvGraphicFramePr>
        <p:xfrm>
          <a:off x="5064125" y="4206875"/>
          <a:ext cx="4571998" cy="1972231"/>
        </p:xfrm>
        <a:graphic>
          <a:graphicData uri="http://schemas.openxmlformats.org/drawingml/2006/table">
            <a:tbl>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13</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0.1</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17</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0.1</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41</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0.1</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6778</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1.3</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204</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1.0</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678</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1,6</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31</a:t>
                      </a:r>
                      <a:endParaRPr lang="ru-KZ" sz="1100" dirty="0">
                        <a:effectLst/>
                      </a:endParaRPr>
                    </a:p>
                  </a:txBody>
                  <a:tcPr marL="0" marR="0" marT="0"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3.8</a:t>
                      </a:r>
                      <a:endParaRPr lang="ru-KZ" sz="1100" dirty="0">
                        <a:effectLst/>
                      </a:endParaRPr>
                    </a:p>
                  </a:txBody>
                  <a:tcPr marL="0" marR="0" marT="0"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TextBox 16"/>
          <p:cNvSpPr txBox="1">
            <a:spLocks noChangeArrowheads="1"/>
          </p:cNvSpPr>
          <p:nvPr/>
        </p:nvSpPr>
        <p:spPr bwMode="auto">
          <a:xfrm>
            <a:off x="112713" y="693738"/>
            <a:ext cx="48101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sp>
        <p:nvSpPr>
          <p:cNvPr id="3077" name="Прямоугольник 26"/>
          <p:cNvSpPr>
            <a:spLocks noChangeArrowheads="1"/>
          </p:cNvSpPr>
          <p:nvPr/>
        </p:nvSpPr>
        <p:spPr bwMode="auto">
          <a:xfrm>
            <a:off x="128588" y="1816100"/>
            <a:ext cx="48021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Астана</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3" y="4357688"/>
            <a:ext cx="4471987" cy="1206500"/>
            <a:chOff x="349950" y="3799939"/>
            <a:chExt cx="4472585" cy="1323723"/>
          </a:xfrm>
        </p:grpSpPr>
        <p:sp>
          <p:nvSpPr>
            <p:cNvPr id="3131"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a:latin typeface="Times New Roman" panose="02020603050405020304" pitchFamily="18" charset="0"/>
                  <a:cs typeface="Times New Roman" panose="02020603050405020304" pitchFamily="18" charset="0"/>
                </a:rPr>
                <a:t>Астана қ.</a:t>
              </a:r>
              <a:r>
                <a:rPr lang="ru-RU" altLang="ru-RU" sz="1000" i="1">
                  <a:latin typeface="Times New Roman" panose="02020603050405020304" pitchFamily="18" charset="0"/>
                  <a:cs typeface="Times New Roman" panose="02020603050405020304" pitchFamily="18" charset="0"/>
                </a:rPr>
                <a:t>,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2"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96050"/>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Айгисинова Н. /Смагулова С.</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val="20000"/>
                    </a:ext>
                  </a:extLst>
                </a:gridCol>
                <a:gridCol w="3080983">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fontAlgn="ctr"/>
                      <a:r>
                        <a:rPr lang="ru-RU" sz="1000" b="0" i="0" u="none" strike="noStrike">
                          <a:solidFill>
                            <a:srgbClr val="000000"/>
                          </a:solidFill>
                          <a:latin typeface="Times New Roman"/>
                        </a:rPr>
                        <a:t>&lt;=0,09</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fontAlgn="ctr"/>
                      <a:r>
                        <a:rPr lang="ru-RU" sz="1000" b="0" i="0" u="none" strike="noStrike">
                          <a:solidFill>
                            <a:srgbClr val="000000"/>
                          </a:solidFill>
                          <a:latin typeface="Times New Roman"/>
                        </a:rPr>
                        <a:t>0,1-0,18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fontAlgn="ctr"/>
                      <a:r>
                        <a:rPr lang="ru-RU" sz="1000" b="0" i="0" u="none" strike="noStrike">
                          <a:solidFill>
                            <a:srgbClr val="000000"/>
                          </a:solidFill>
                          <a:latin typeface="Times New Roman"/>
                        </a:rPr>
                        <a:t>0,19-0,28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fontAlgn="b"/>
                      <a:r>
                        <a:rPr lang="ru-RU" sz="1000" b="0" i="0" u="none" strike="noStrike" dirty="0">
                          <a:solidFill>
                            <a:srgbClr val="000000"/>
                          </a:solidFill>
                          <a:latin typeface="Times New Roman"/>
                        </a:rPr>
                        <a:t>&gt;=0,29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val="20000"/>
                    </a:ext>
                  </a:extLst>
                </a:gridCol>
                <a:gridCol w="3758762">
                  <a:extLst>
                    <a:ext uri="{9D8B030D-6E8A-4147-A177-3AD203B41FA5}">
                      <a16:colId xmlns:a16="http://schemas.microsoft.com/office/drawing/2014/main"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7313" y="5429250"/>
          <a:ext cx="4035425" cy="792168"/>
        </p:xfrm>
        <a:graphic>
          <a:graphicData uri="http://schemas.openxmlformats.org/drawingml/2006/table">
            <a:tbl>
              <a:tblPr/>
              <a:tblGrid>
                <a:gridCol w="2017713">
                  <a:extLst>
                    <a:ext uri="{9D8B030D-6E8A-4147-A177-3AD203B41FA5}">
                      <a16:colId xmlns:a16="http://schemas.microsoft.com/office/drawing/2014/main" val="20000"/>
                    </a:ext>
                  </a:extLst>
                </a:gridCol>
                <a:gridCol w="2017712">
                  <a:extLst>
                    <a:ext uri="{9D8B030D-6E8A-4147-A177-3AD203B41FA5}">
                      <a16:colId xmlns:a16="http://schemas.microsoft.com/office/drawing/2014/main"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Астана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қаласы</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ҚОЛМСЗ</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12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Гидрометеорологиялық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орталық</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rId2"/>
                        </a:rPr>
                        <a:t>ukpp@meteo.kz</a:t>
                      </a:r>
                      <a:r>
                        <a:rPr kumimoji="0" lang="kk-KZ" sz="800" b="1" i="0" u="none" strike="noStrike" cap="none" normalizeH="0" baseline="0" dirty="0">
                          <a:ln>
                            <a:noFill/>
                          </a:ln>
                          <a:solidFill>
                            <a:schemeClr val="tx1"/>
                          </a:solidFill>
                          <a:effectLst/>
                          <a:latin typeface="Times New Roman" pitchFamily="18" charset="0"/>
                          <a:cs typeface="Times New Roman" pitchFamily="18" charset="0"/>
                        </a:rPr>
                        <a:t> </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25035</TotalTime>
  <Words>676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3746</cp:revision>
  <cp:lastPrinted>2021-07-01T07:38:07Z</cp:lastPrinted>
  <dcterms:created xsi:type="dcterms:W3CDTF">2018-03-27T06:03:00Z</dcterms:created>
  <dcterms:modified xsi:type="dcterms:W3CDTF">2025-10-25T08:33:19Z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