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B8005"/>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25" d="100"/>
          <a:sy n="125" d="100"/>
        </p:scale>
        <p:origin x="-1566" y="210"/>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or_x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5025008" y="23336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1440821521"/>
              </p:ext>
            </p:extLst>
          </p:nvPr>
        </p:nvGraphicFramePr>
        <p:xfrm>
          <a:off x="307975" y="2443336"/>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642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300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solidFill>
                          <a:latin typeface="Times New Roman" panose="02020603050405020304" pitchFamily="18" charset="0"/>
                          <a:cs typeface="Times New Roman" panose="02020603050405020304" pitchFamily="18" charset="0"/>
                        </a:rPr>
                        <a:t>2025 жыл </a:t>
                      </a:r>
                      <a:r>
                        <a:rPr lang="kk-KZ" altLang="zh-CN" sz="1200" b="1" i="1" baseline="0" dirty="0" smtClean="0">
                          <a:solidFill>
                            <a:schemeClr val="tx2"/>
                          </a:solidFill>
                          <a:latin typeface="Times New Roman" panose="02020603050405020304" pitchFamily="18" charset="0"/>
                          <a:cs typeface="Times New Roman" panose="02020603050405020304" pitchFamily="18" charset="0"/>
                        </a:rPr>
                        <a:t>27 </a:t>
                      </a:r>
                      <a:r>
                        <a:rPr lang="kk-KZ" altLang="ru-RU" sz="1200" b="1" i="1" dirty="0">
                          <a:solidFill>
                            <a:schemeClr val="tx2"/>
                          </a:solidFill>
                          <a:latin typeface="Times New Roman" pitchFamily="18" charset="0"/>
                          <a:cs typeface="Times New Roman" pitchFamily="18" charset="0"/>
                        </a:rPr>
                        <a:t>қазанға</a:t>
                      </a:r>
                      <a:endParaRPr lang="zh-CN" altLang="x-none" sz="1200" b="1" i="1" dirty="0">
                        <a:solidFill>
                          <a:schemeClr val="tx2"/>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27</a:t>
            </a:r>
            <a:r>
              <a:rPr lang="kk-KZ" altLang="zh-CN" sz="1200" b="1" dirty="0" smtClean="0">
                <a:latin typeface="Times New Roman" panose="02020603050405020304" pitchFamily="18" charset="0"/>
                <a:cs typeface="Times New Roman" panose="02020603050405020304" pitchFamily="18" charset="0"/>
              </a:rPr>
              <a:t> </a:t>
            </a:r>
            <a:r>
              <a:rPr lang="kk-KZ" altLang="ru-RU" sz="1200" b="1" dirty="0">
                <a:latin typeface="Times New Roman" pitchFamily="18" charset="0"/>
                <a:cs typeface="Times New Roman" pitchFamily="18" charset="0"/>
              </a:rPr>
              <a:t>қазанға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188011234"/>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 xmlns:a16="http://schemas.microsoft.com/office/drawing/2014/main" val="3583770891"/>
                    </a:ext>
                  </a:extLst>
                </a:gridCol>
                <a:gridCol w="1656080">
                  <a:extLst>
                    <a:ext uri="{9D8B030D-6E8A-4147-A177-3AD203B41FA5}">
                      <a16:colId xmlns="" xmlns:a16="http://schemas.microsoft.com/office/drawing/2014/main" val="1276116030"/>
                    </a:ext>
                  </a:extLst>
                </a:gridCol>
                <a:gridCol w="1415623">
                  <a:extLst>
                    <a:ext uri="{9D8B030D-6E8A-4147-A177-3AD203B41FA5}">
                      <a16:colId xmlns="" xmlns:a16="http://schemas.microsoft.com/office/drawing/2014/main"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t>12</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t>0,02</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t>57</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t>0,11</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t>517</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t>0,1</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t>16</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t>0,1</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t>261</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t>0,65</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t>10</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t>1,3</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sp>
        <p:nvSpPr>
          <p:cNvPr id="16" name="Прямоугольник 15"/>
          <p:cNvSpPr/>
          <p:nvPr/>
        </p:nvSpPr>
        <p:spPr>
          <a:xfrm>
            <a:off x="5025008" y="332656"/>
            <a:ext cx="4752528" cy="1615827"/>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kk-KZ" altLang="ru-RU" sz="1100" b="1" dirty="0" smtClean="0">
                <a:latin typeface="Times New Roman" pitchFamily="18" charset="0"/>
                <a:cs typeface="Times New Roman" pitchFamily="18" charset="0"/>
              </a:rPr>
              <a:t>28</a:t>
            </a:r>
            <a:r>
              <a:rPr lang="kk-KZ" sz="1100" b="1" dirty="0" smtClean="0">
                <a:latin typeface="Times New Roman" pitchFamily="18" charset="0"/>
                <a:cs typeface="Times New Roman" pitchFamily="18" charset="0"/>
              </a:rPr>
              <a:t> </a:t>
            </a:r>
            <a:r>
              <a:rPr lang="kk-KZ" sz="1100" b="1" dirty="0">
                <a:latin typeface="Times New Roman" pitchFamily="18" charset="0"/>
                <a:cs typeface="Times New Roman" pitchFamily="18" charset="0"/>
              </a:rPr>
              <a:t>қазанға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 </a:t>
            </a:r>
            <a:r>
              <a:rPr lang="ru-RU" altLang="ru-RU" sz="1100" b="1" dirty="0" smtClean="0">
                <a:latin typeface="Times New Roman" pitchFamily="18" charset="0"/>
                <a:cs typeface="Times New Roman" pitchFamily="18" charset="0"/>
              </a:rPr>
              <a:t>27</a:t>
            </a:r>
            <a:r>
              <a:rPr lang="kk-KZ" sz="1100" b="1" dirty="0" smtClean="0">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қазанға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28 </a:t>
            </a:r>
            <a:r>
              <a:rPr lang="kk-KZ" altLang="ru-RU" sz="1100" b="1" dirty="0">
                <a:solidFill>
                  <a:srgbClr val="000000"/>
                </a:solidFill>
                <a:latin typeface="Times New Roman" pitchFamily="18" charset="0"/>
                <a:cs typeface="Times New Roman" pitchFamily="18" charset="0"/>
              </a:rPr>
              <a:t>қазанға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endParaRPr lang="kk-KZ" sz="1100" dirty="0">
              <a:latin typeface="Times New Roman" pitchFamily="18" charset="0"/>
              <a:cs typeface="Times New Roman" pitchFamily="18" charset="0"/>
            </a:endParaRPr>
          </a:p>
          <a:p>
            <a:pPr indent="182563" algn="just"/>
            <a:r>
              <a:rPr lang="kk-KZ" sz="1100" dirty="0">
                <a:latin typeface="Times New Roman" pitchFamily="18" charset="0"/>
                <a:cs typeface="Times New Roman" pitchFamily="18" charset="0"/>
              </a:rPr>
              <a:t>Көшпелі бұлтты, жауын-шашынсыз. </a:t>
            </a:r>
            <a:r>
              <a:rPr lang="kk-KZ" sz="1100" dirty="0" smtClean="0">
                <a:latin typeface="Times New Roman" pitchFamily="18" charset="0"/>
                <a:cs typeface="Times New Roman" pitchFamily="18" charset="0"/>
              </a:rPr>
              <a:t>Оңтүстік-батыстан </a:t>
            </a:r>
            <a:r>
              <a:rPr lang="kk-KZ" sz="1100" dirty="0">
                <a:latin typeface="Times New Roman" pitchFamily="18" charset="0"/>
                <a:cs typeface="Times New Roman" pitchFamily="18" charset="0"/>
              </a:rPr>
              <a:t>жел соғады, </a:t>
            </a:r>
            <a:r>
              <a:rPr lang="kk-KZ" sz="1100" dirty="0" smtClean="0">
                <a:latin typeface="Times New Roman" pitchFamily="18" charset="0"/>
                <a:cs typeface="Times New Roman" pitchFamily="18" charset="0"/>
              </a:rPr>
              <a:t>күші түнде 3-8, күндіз 9-14 м/с. Ауа </a:t>
            </a:r>
            <a:r>
              <a:rPr lang="kk-KZ" sz="1100" dirty="0">
                <a:latin typeface="Times New Roman" pitchFamily="18" charset="0"/>
                <a:cs typeface="Times New Roman" pitchFamily="18" charset="0"/>
              </a:rPr>
              <a:t>температурасы түнде </a:t>
            </a:r>
            <a:r>
              <a:rPr lang="kk-KZ" sz="1100" dirty="0" smtClean="0">
                <a:latin typeface="Times New Roman" pitchFamily="18" charset="0"/>
                <a:cs typeface="Times New Roman" pitchFamily="18" charset="0"/>
              </a:rPr>
              <a:t>1 </a:t>
            </a:r>
            <a:r>
              <a:rPr lang="kk-KZ" sz="1100">
                <a:latin typeface="Times New Roman" pitchFamily="18" charset="0"/>
                <a:cs typeface="Times New Roman" pitchFamily="18" charset="0"/>
              </a:rPr>
              <a:t>градус </a:t>
            </a:r>
            <a:r>
              <a:rPr lang="kk-KZ" sz="1100" smtClean="0">
                <a:latin typeface="Times New Roman" pitchFamily="18" charset="0"/>
                <a:cs typeface="Times New Roman" pitchFamily="18" charset="0"/>
              </a:rPr>
              <a:t>аяз-        1 </a:t>
            </a:r>
            <a:r>
              <a:rPr lang="kk-KZ" sz="1100" dirty="0" smtClean="0">
                <a:latin typeface="Times New Roman" pitchFamily="18" charset="0"/>
                <a:cs typeface="Times New Roman" pitchFamily="18" charset="0"/>
              </a:rPr>
              <a:t>градус жылы, </a:t>
            </a:r>
            <a:r>
              <a:rPr lang="kk-KZ" sz="1100" dirty="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10-12 градус </a:t>
            </a:r>
            <a:r>
              <a:rPr lang="kk-KZ" sz="1100" dirty="0">
                <a:latin typeface="Times New Roman" pitchFamily="18" charset="0"/>
                <a:cs typeface="Times New Roman" pitchFamily="18" charset="0"/>
              </a:rPr>
              <a:t>жылы.</a:t>
            </a:r>
          </a:p>
          <a:p>
            <a:pPr lvl="0" indent="182563" algn="ctr">
              <a:tabLst>
                <a:tab pos="182563" algn="l"/>
              </a:tabLst>
            </a:pPr>
            <a:r>
              <a:rPr lang="kk-KZ" altLang="ru-RU" sz="1100" b="1" dirty="0" smtClean="0">
                <a:solidFill>
                  <a:srgbClr val="000000"/>
                </a:solidFill>
                <a:latin typeface="Times New Roman" pitchFamily="18" charset="0"/>
                <a:cs typeface="Times New Roman" pitchFamily="18" charset="0"/>
              </a:rPr>
              <a:t>29 </a:t>
            </a:r>
            <a:r>
              <a:rPr lang="kk-KZ" altLang="ru-RU" sz="1100" b="1" dirty="0">
                <a:solidFill>
                  <a:srgbClr val="000000"/>
                </a:solidFill>
                <a:latin typeface="Times New Roman" pitchFamily="18" charset="0"/>
                <a:cs typeface="Times New Roman" pitchFamily="18" charset="0"/>
              </a:rPr>
              <a:t>қазанға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 </a:t>
            </a:r>
            <a:r>
              <a:rPr lang="ru-RU" altLang="ru-RU" sz="1100" b="1" dirty="0" smtClean="0">
                <a:latin typeface="Times New Roman" pitchFamily="18" charset="0"/>
                <a:cs typeface="Times New Roman" pitchFamily="18" charset="0"/>
              </a:rPr>
              <a:t>28</a:t>
            </a:r>
            <a:r>
              <a:rPr lang="kk-KZ" sz="1100" b="1" dirty="0" smtClean="0">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қазанға 20</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smtClean="0">
                <a:solidFill>
                  <a:srgbClr val="000000"/>
                </a:solidFill>
                <a:latin typeface="Times New Roman" pitchFamily="18" charset="0"/>
                <a:cs typeface="Times New Roman" pitchFamily="18" charset="0"/>
              </a:rPr>
              <a:t>29</a:t>
            </a:r>
            <a:r>
              <a:rPr lang="kk-KZ" altLang="ru-RU" sz="1100" b="1" dirty="0" smtClean="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қазанға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2563" algn="just"/>
            <a:r>
              <a:rPr lang="kk-KZ" sz="1100" dirty="0" smtClean="0">
                <a:latin typeface="Times New Roman" pitchFamily="18" charset="0"/>
                <a:cs typeface="Times New Roman" pitchFamily="18" charset="0"/>
              </a:rPr>
              <a:t>Көшпелі бұлтты, жауын-шашынсыз</a:t>
            </a:r>
            <a:r>
              <a:rPr lang="ru-RU"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Оңтүстік-шығыстан</a:t>
            </a:r>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жел соғады, күші 6-11 м/с. Ауа температурасы 0-2 градус жылы.</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204864"/>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2025 </a:t>
            </a:r>
            <a:r>
              <a:rPr lang="ru-RU" sz="1100" dirty="0" err="1">
                <a:solidFill>
                  <a:schemeClr val="tx1"/>
                </a:solidFill>
                <a:latin typeface="Times New Roman" pitchFamily="18" charset="0"/>
                <a:cs typeface="Times New Roman" pitchFamily="18" charset="0"/>
              </a:rPr>
              <a:t>жылдың</a:t>
            </a:r>
            <a:r>
              <a:rPr lang="ru-RU" sz="1100" dirty="0">
                <a:solidFill>
                  <a:schemeClr val="tx1"/>
                </a:solidFill>
                <a:latin typeface="Times New Roman" pitchFamily="18" charset="0"/>
                <a:cs typeface="Times New Roman" pitchFamily="18" charset="0"/>
              </a:rPr>
              <a:t> </a:t>
            </a:r>
            <a:r>
              <a:rPr lang="kk-KZ" sz="1100" dirty="0" smtClean="0">
                <a:solidFill>
                  <a:schemeClr val="tx1"/>
                </a:solidFill>
                <a:latin typeface="Times New Roman" pitchFamily="18" charset="0"/>
                <a:cs typeface="Times New Roman" pitchFamily="18" charset="0"/>
              </a:rPr>
              <a:t>28 </a:t>
            </a:r>
            <a:r>
              <a:rPr lang="kk-KZ" sz="1100" dirty="0">
                <a:solidFill>
                  <a:srgbClr val="000000"/>
                </a:solidFill>
                <a:latin typeface="Times New Roman" pitchFamily="18" charset="0"/>
                <a:cs typeface="Times New Roman" pitchFamily="18" charset="0"/>
              </a:rPr>
              <a:t>қазанда,</a:t>
            </a:r>
            <a:r>
              <a:rPr lang="kk-KZ" sz="1100" dirty="0">
                <a:solidFill>
                  <a:schemeClr val="tx1"/>
                </a:solidFill>
                <a:latin typeface="Times New Roman" pitchFamily="18" charset="0"/>
                <a:cs typeface="Times New Roman" pitchFamily="18" charset="0"/>
              </a:rPr>
              <a:t> </a:t>
            </a:r>
            <a:r>
              <a:rPr lang="kk-KZ" sz="1100" dirty="0" smtClean="0">
                <a:solidFill>
                  <a:schemeClr val="tx1"/>
                </a:solidFill>
                <a:latin typeface="Times New Roman" pitchFamily="18" charset="0"/>
                <a:cs typeface="Times New Roman" pitchFamily="18" charset="0"/>
              </a:rPr>
              <a:t>29</a:t>
            </a:r>
            <a:r>
              <a:rPr lang="kk-KZ" sz="1100" dirty="0" smtClean="0">
                <a:solidFill>
                  <a:srgbClr val="000000"/>
                </a:solidFill>
                <a:latin typeface="Times New Roman" pitchFamily="18" charset="0"/>
                <a:cs typeface="Times New Roman" pitchFamily="18" charset="0"/>
              </a:rPr>
              <a:t> </a:t>
            </a:r>
            <a:r>
              <a:rPr lang="kk-KZ" sz="1100" dirty="0">
                <a:solidFill>
                  <a:srgbClr val="000000"/>
                </a:solidFill>
                <a:latin typeface="Times New Roman" pitchFamily="18" charset="0"/>
                <a:cs typeface="Times New Roman" pitchFamily="18" charset="0"/>
              </a:rPr>
              <a:t>қазанда </a:t>
            </a:r>
            <a:r>
              <a:rPr lang="kk-KZ" sz="1100" dirty="0">
                <a:solidFill>
                  <a:schemeClr val="tx1"/>
                </a:solidFill>
                <a:latin typeface="Times New Roman" pitchFamily="18" charset="0"/>
                <a:cs typeface="Times New Roman" pitchFamily="18" charset="0"/>
              </a:rPr>
              <a:t>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50-03-43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ru-RU" sz="800" b="0" i="0" u="sng" kern="1200" baseline="0">
                            <a:solidFill>
                              <a:schemeClr val="tx1"/>
                            </a:solidFill>
                            <a:latin typeface="Times New Roman" pitchFamily="18" charset="0"/>
                            <a:ea typeface="+mn-ea"/>
                            <a:cs typeface="Times New Roman" pitchFamily="18" charset="0"/>
                            <a:hlinkClick r:id="rId2"/>
                          </a:rPr>
                          <a:t>labor_xim@mail.ru</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 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50-03-25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omp_sko@meteo.kz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4432" y="4378307"/>
              <a:ext cx="2304256"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Петропавл</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қ., </a:t>
              </a:r>
              <a:r>
                <a:rPr lang="ru-RU" altLang="ru-RU" sz="1000" i="1">
                  <a:latin typeface="Times New Roman" panose="02020603050405020304" pitchFamily="18" charset="0"/>
                  <a:cs typeface="Times New Roman" panose="02020603050405020304" pitchFamily="18" charset="0"/>
                </a:rPr>
                <a:t>Парковая к-сі</a:t>
              </a:r>
              <a:r>
                <a:rPr lang="ru-RU" altLang="ru-RU" sz="1000" i="1" dirty="0">
                  <a:latin typeface="Times New Roman" panose="02020603050405020304" pitchFamily="18" charset="0"/>
                  <a:cs typeface="Times New Roman" panose="02020603050405020304" pitchFamily="18" charset="0"/>
                </a:rPr>
                <a:t>, 57 А</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dirty="0" smtClean="0">
                <a:solidFill>
                  <a:srgbClr val="000000"/>
                </a:solidFill>
                <a:latin typeface="Times New Roman" panose="02020603050405020304" pitchFamily="18" charset="0"/>
                <a:cs typeface="Times New Roman" panose="02020603050405020304" pitchFamily="18" charset="0"/>
              </a:rPr>
              <a:t>/О. </a:t>
            </a:r>
            <a:r>
              <a:rPr lang="ru-RU" altLang="ru-RU" sz="1200" b="1" i="1" smtClean="0">
                <a:solidFill>
                  <a:srgbClr val="000000"/>
                </a:solidFill>
                <a:latin typeface="Times New Roman" panose="02020603050405020304" pitchFamily="18" charset="0"/>
                <a:cs typeface="Times New Roman" panose="02020603050405020304" pitchFamily="18" charset="0"/>
              </a:rPr>
              <a:t>Чумакова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 xmlns:a16="http://schemas.microsoft.com/office/drawing/2014/main" val="20000"/>
                    </a:ext>
                  </a:extLst>
                </a:gridCol>
                <a:gridCol w="3072937">
                  <a:extLst>
                    <a:ext uri="{9D8B030D-6E8A-4147-A177-3AD203B41FA5}">
                      <a16:colId xmlns=""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 xmlns:a16="http://schemas.microsoft.com/office/drawing/2014/main" val="20000"/>
                    </a:ext>
                  </a:extLst>
                </a:gridCol>
                <a:gridCol w="3817595">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17353</TotalTime>
  <Words>554</Words>
  <Application>Microsoft Office PowerPoint</Application>
  <PresentationFormat>Лист A4 (210x297 мм)</PresentationFormat>
  <Paragraphs>95</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7061</cp:revision>
  <cp:lastPrinted>2021-07-01T03:56:27Z</cp:lastPrinted>
  <dcterms:created xsi:type="dcterms:W3CDTF">2018-03-27T06:03:00Z</dcterms:created>
  <dcterms:modified xsi:type="dcterms:W3CDTF">2025-10-27T06:40:51Z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