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5501" autoAdjust="0"/>
  </p:normalViewPr>
  <p:slideViewPr>
    <p:cSldViewPr>
      <p:cViewPr varScale="1">
        <p:scale>
          <a:sx n="113" d="100"/>
          <a:sy n="113" d="100"/>
        </p:scale>
        <p:origin x="1914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 eaLnBrk="1" hangingPunct="1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 eaLnBrk="1" hangingPunct="1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100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 eaLnBrk="1" hangingPunct="1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300"/>
            </a:lvl1pPr>
          </a:lstStyle>
          <a:p>
            <a:fld id="{8E773620-9D23-4D2D-9EEA-0E535ABA0989}" type="slidenum">
              <a:rPr lang="ru-RU" altLang="en-US"/>
              <a:pPr/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56007707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C7FDC01-DA50-45FC-A946-C3AAC7E56000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0745207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072BE2E-63E0-4724-A7E7-95A2EA5F7BC2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381732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E5BBBD5-0EF2-4E9A-A16F-425DD50C2355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6274043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D386BD8-A3A5-42F7-AC11-6E746DECBA5B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7892804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C010056-673A-48AC-9DBC-1BE49F8C17AB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636350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8616758-4CA8-45F1-8622-3F4EFABAC696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1619454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86E6BF2-FF14-4268-B819-2A0CEE41ABE1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2573948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6CF9226-2993-4923-AB40-87151E8630D6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209335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4E44F57-9CD7-4A08-8965-457A59BCA029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0388555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8A059D1-D338-4A12-BED1-5F9BE2A61B5E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0970770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78EDFB6-8597-4CAB-B141-24EF5324FD80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7767399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fld id="{6B51E51C-4727-4CAC-BD57-DFC5400CBA02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ukpp@meteo.kz" TargetMode="External"/><Relationship Id="rId2" Type="http://schemas.openxmlformats.org/officeDocument/2006/relationships/hyperlink" Target="mailto:inf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ru-RU" altLang="en-US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7" cy="349250"/>
        </p:xfrm>
        <a:graphic>
          <a:graphicData uri="http://schemas.openxmlformats.org/drawingml/2006/table">
            <a:tbl>
              <a:tblPr/>
              <a:tblGrid>
                <a:gridCol w="446563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92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054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</a:p>
        </p:txBody>
      </p:sp>
      <p:pic>
        <p:nvPicPr>
          <p:cNvPr id="2055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818" b="17471"/>
          <a:stretch>
            <a:fillRect/>
          </a:stretch>
        </p:blipFill>
        <p:spPr bwMode="auto">
          <a:xfrm>
            <a:off x="1525588" y="923925"/>
            <a:ext cx="2028825" cy="1312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26838811"/>
              </p:ext>
            </p:extLst>
          </p:nvPr>
        </p:nvGraphicFramePr>
        <p:xfrm>
          <a:off x="307975" y="2589213"/>
          <a:ext cx="4465638" cy="2208212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0821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301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Астана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/>
        </p:nvGraphicFramePr>
        <p:xfrm>
          <a:off x="5024438" y="6308725"/>
          <a:ext cx="4824412" cy="320675"/>
        </p:xfrm>
        <a:graphic>
          <a:graphicData uri="http://schemas.openxmlformats.org/drawingml/2006/table">
            <a:tbl>
              <a:tblPr/>
              <a:tblGrid>
                <a:gridCol w="482441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4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endParaRPr lang="en-US" sz="700" i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2.0</a:t>
                      </a:r>
                      <a:r>
                        <a:rPr lang="en-US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en-US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 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721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061" name="Прямоугольник 21"/>
          <p:cNvSpPr>
            <a:spLocks noChangeArrowheads="1"/>
          </p:cNvSpPr>
          <p:nvPr/>
        </p:nvSpPr>
        <p:spPr bwMode="auto">
          <a:xfrm>
            <a:off x="5080000" y="3600430"/>
            <a:ext cx="475297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г. Астана</a:t>
            </a:r>
          </a:p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2025 года </a:t>
            </a:r>
          </a:p>
        </p:txBody>
      </p:sp>
      <p:sp>
        <p:nvSpPr>
          <p:cNvPr id="2062" name="Прямоугольник 15"/>
          <p:cNvSpPr>
            <a:spLocks noChangeArrowheads="1"/>
          </p:cNvSpPr>
          <p:nvPr/>
        </p:nvSpPr>
        <p:spPr bwMode="auto">
          <a:xfrm>
            <a:off x="5024437" y="114979"/>
            <a:ext cx="4714876" cy="2308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185738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hangingPunct="1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Прогноз погоды по г. Астана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29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октября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  <a:sym typeface="Helvetica" panose="020B0604020202020204" pitchFamily="34" charset="0"/>
            </a:endParaRPr>
          </a:p>
          <a:p>
            <a:pPr algn="ctr" hangingPunct="1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28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октября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</a:t>
            </a:r>
            <a:endParaRPr lang="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ctr" hangingPunct="1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южных направлений 3-8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2-4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мороза, 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11-13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30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октября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>
              <a:spcAft>
                <a:spcPts val="0"/>
              </a:spcAf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29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октября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</a:t>
            </a:r>
          </a:p>
          <a:p>
            <a:pPr algn="ctr">
              <a:spcAft>
                <a:spcPts val="0"/>
              </a:spcAft>
            </a:pP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altLang="ru-RU" sz="12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3-8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 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024437" y="2462688"/>
            <a:ext cx="4587875" cy="83099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77800" algn="just" eaLnBrk="1" hangingPunct="1">
              <a:defRPr/>
            </a:pP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 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октября </a:t>
            </a:r>
            <a:r>
              <a:rPr lang="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</a:t>
            </a:r>
            <a:r>
              <a:rPr lang="ru-RU" altLang="en-US" sz="12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теорологические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</a:t>
            </a:r>
            <a:r>
              <a:rPr lang="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города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kk-KZ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7800" algn="just" eaLnBrk="1" hangingPunct="1">
              <a:defRPr/>
            </a:pP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 </a:t>
            </a:r>
            <a:endParaRPr lang="kk-KZ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037116" y="3264907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7" name="Table">
            <a:extLst>
              <a:ext uri="{FF2B5EF4-FFF2-40B4-BE49-F238E27FC236}">
                <a16:creationId xmlns:a16="http://schemas.microsoft.com/office/drawing/2014/main" xmlns="" id="{DA267A69-45E3-45F6-B9C2-6B822A24865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153304128"/>
              </p:ext>
            </p:extLst>
          </p:nvPr>
        </p:nvGraphicFramePr>
        <p:xfrm>
          <a:off x="5024437" y="4140200"/>
          <a:ext cx="4667248" cy="2062161"/>
        </p:xfrm>
        <a:graphic>
          <a:graphicData uri="http://schemas.openxmlformats.org/drawingml/2006/table">
            <a:tbl>
              <a:tblPr/>
              <a:tblGrid>
                <a:gridCol w="17954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7624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95539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441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Загрязняющее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вещество</a:t>
                      </a:r>
                      <a:endParaRPr sz="900" b="1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Фактическая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концентрация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,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мкг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/м3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Кратн</a:t>
                      </a:r>
                      <a:r>
                        <a:rPr lang="ru-RU"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сть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ПДК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РМ-2,5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en-US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43</a:t>
                      </a:r>
                      <a:endParaRPr lang="kk-KZ" sz="900" dirty="0" smtClean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</a:t>
                      </a:r>
                      <a:r>
                        <a:rPr lang="en-US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РМ-10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en-US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46</a:t>
                      </a:r>
                      <a:endParaRPr lang="kk-KZ" sz="900" dirty="0" smtClean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</a:t>
                      </a:r>
                      <a:r>
                        <a:rPr lang="en-US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серы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en-US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244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</a:t>
                      </a:r>
                      <a:r>
                        <a:rPr lang="en-US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5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углерода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en-US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7628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en-US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1,5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49236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en-US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287</a:t>
                      </a:r>
                      <a:endParaRPr lang="ru-RU" sz="900" dirty="0" smtClean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en-US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1,4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en-US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620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en-US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1,5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Сероводород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en-US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63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en-US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7,9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ru-RU" altLang="en-US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76" name="Прямоугольник 26"/>
          <p:cNvSpPr>
            <a:spLocks noChangeArrowheads="1"/>
          </p:cNvSpPr>
          <p:nvPr/>
        </p:nvSpPr>
        <p:spPr bwMode="auto">
          <a:xfrm>
            <a:off x="128588" y="2217738"/>
            <a:ext cx="4808537" cy="2678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just" eaLnBrk="1" hangingPunct="1">
              <a:buFont typeface="Arial" panose="020B0604020202020204" pitchFamily="34" charset="0"/>
              <a:buNone/>
            </a:pPr>
            <a:r>
              <a:rPr lang="ru-RU" alt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Астана наблюдения 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10 постах 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Жамбула,11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проспект Республики, 35 (школа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№ 3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Телжан Шонанұлы 47, район лесозавода</a:t>
            </a: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Лепсы, 38</a:t>
            </a: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пр.Туран , 2/1  центральная спасательная станция</a:t>
            </a: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– ул. Акжол, район отстойника сточных вод «Астана Тазалык»</a:t>
            </a:r>
            <a:endParaRPr lang="en-US" altLang="ru-RU" sz="12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ул. Туркестан, 2/1 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(РФМШ)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 ул. Бабатайулы, д. 24, Коктал-1, Сарыаркинский район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9 –  ул. А. Байтурсынова, 25, Мечеть Х.Султан, Алматинский район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10 – ул. К. Мунайтпасова, 13, Алматинский район</a:t>
            </a:r>
            <a:endParaRPr lang="ru-RU" altLang="ru-RU" sz="12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77" name="Прямоугольник 13"/>
          <p:cNvSpPr>
            <a:spLocks noChangeArrowheads="1"/>
          </p:cNvSpPr>
          <p:nvPr/>
        </p:nvSpPr>
        <p:spPr bwMode="auto">
          <a:xfrm>
            <a:off x="4953000" y="68263"/>
            <a:ext cx="482441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ru-RU" alt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/>
          </a:p>
        </p:txBody>
      </p:sp>
      <p:grpSp>
        <p:nvGrpSpPr>
          <p:cNvPr id="3078" name="Группа 24"/>
          <p:cNvGrpSpPr>
            <a:grpSpLocks/>
          </p:cNvGrpSpPr>
          <p:nvPr/>
        </p:nvGrpSpPr>
        <p:grpSpPr bwMode="auto">
          <a:xfrm>
            <a:off x="5095875" y="4929188"/>
            <a:ext cx="4546600" cy="1295400"/>
            <a:chOff x="524051" y="4277100"/>
            <a:chExt cx="4291013" cy="1565937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2" y="4883920"/>
            <a:ext cx="3809513" cy="959117"/>
          </p:xfrm>
          <a:graphic>
            <a:graphicData uri="http://schemas.openxmlformats.org/drawingml/2006/table">
              <a:tbl>
                <a:tblPr/>
                <a:tblGrid>
                  <a:gridCol w="2018211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8209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45773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b="0" i="0" u="none" kern="1200" baseline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+mn-ea"/>
                            <a:cs typeface="Times New Roman" pitchFamily="18" charset="0"/>
                          </a:rPr>
                          <a:t>ИЛМСОЗ города Астана</a:t>
                        </a:r>
                        <a:endParaRPr lang="ru-RU" altLang="en-US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L="91455" marR="91455" marT="45795" marB="45795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info@meteo.kz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L="91455" marR="91455" marT="45795" marB="45795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5685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L="91455" marR="91455" marT="45795" marB="45795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ukpp@meteo.kz</a:t>
                        </a:r>
                        <a:r>
                          <a:rPr lang="kk-KZ" altLang="x-none" sz="8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L="91455" marR="91455" marT="45795" marB="45795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3126" name="Прямоугольник 8"/>
            <p:cNvSpPr>
              <a:spLocks noChangeArrowheads="1"/>
            </p:cNvSpPr>
            <p:nvPr/>
          </p:nvSpPr>
          <p:spPr bwMode="auto">
            <a:xfrm>
              <a:off x="555472" y="4277100"/>
              <a:ext cx="1790052" cy="6091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kk-KZ" altLang="ru-RU" sz="1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 eaLnBrk="1" hangingPunct="1">
                <a:buFont typeface="Arial" panose="020B0604020202020204" pitchFamily="34" charset="0"/>
                <a:buNone/>
              </a:pPr>
              <a:endParaRPr lang="ru-RU" altLang="ru-RU" sz="1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 eaLnBrk="1" hangingPunct="1">
                <a:buFont typeface="Arial" panose="020B0604020202020204" pitchFamily="34" charset="0"/>
                <a:buNone/>
              </a:pPr>
              <a:r>
                <a:rPr lang="ru-RU" altLang="ru-RU" sz="1000" i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Мангилик ел 11/1</a:t>
              </a:r>
            </a:p>
          </p:txBody>
        </p:sp>
        <p:sp>
          <p:nvSpPr>
            <p:cNvPr id="3127" name="Прямоугольник 20"/>
            <p:cNvSpPr>
              <a:spLocks noChangeArrowheads="1"/>
            </p:cNvSpPr>
            <p:nvPr/>
          </p:nvSpPr>
          <p:spPr bwMode="auto">
            <a:xfrm>
              <a:off x="524051" y="4440668"/>
              <a:ext cx="4291013" cy="288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r>
                <a:rPr lang="ru-RU" altLang="ru-RU" sz="1200" b="1" i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</a:p>
          </p:txBody>
        </p:sp>
      </p:grpSp>
      <p:sp>
        <p:nvSpPr>
          <p:cNvPr id="3079" name="Прямоугольник 11"/>
          <p:cNvSpPr>
            <a:spLocks noChangeArrowheads="1"/>
          </p:cNvSpPr>
          <p:nvPr/>
        </p:nvSpPr>
        <p:spPr bwMode="auto">
          <a:xfrm>
            <a:off x="5043488" y="6486525"/>
            <a:ext cx="4781550" cy="25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3080" name="Прямоугольник 1"/>
          <p:cNvSpPr>
            <a:spLocks noChangeArrowheads="1"/>
          </p:cNvSpPr>
          <p:nvPr/>
        </p:nvSpPr>
        <p:spPr bwMode="auto">
          <a:xfrm>
            <a:off x="5024438" y="6215063"/>
            <a:ext cx="4521200" cy="246221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Айгисинова Н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./Жандосова А.</a:t>
            </a:r>
            <a:endParaRPr lang="ru-RU" altLang="ru-RU" sz="10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81" name="Прямоугольник 19"/>
          <p:cNvSpPr>
            <a:spLocks noChangeArrowheads="1"/>
          </p:cNvSpPr>
          <p:nvPr/>
        </p:nvSpPr>
        <p:spPr bwMode="auto">
          <a:xfrm>
            <a:off x="4937125" y="1343025"/>
            <a:ext cx="4840288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/>
        </p:nvGraphicFramePr>
        <p:xfrm>
          <a:off x="5018088" y="501650"/>
          <a:ext cx="4681537" cy="854076"/>
        </p:xfrm>
        <a:graphic>
          <a:graphicData uri="http://schemas.openxmlformats.org/drawingml/2006/table">
            <a:tbl>
              <a:tblPr/>
              <a:tblGrid>
                <a:gridCol w="102093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60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5240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6306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&lt;=0,09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пониженный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77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0,1-0,18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повышенный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77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0,19-0,28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высокий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63068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&gt;=0,29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высокий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05" name="Прямоугольник 20"/>
          <p:cNvSpPr>
            <a:spLocks noChangeArrowheads="1"/>
          </p:cNvSpPr>
          <p:nvPr/>
        </p:nvSpPr>
        <p:spPr bwMode="auto">
          <a:xfrm>
            <a:off x="4953000" y="2100263"/>
            <a:ext cx="4824413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ru-RU" alt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altLang="ru-RU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graphicFrame>
        <p:nvGraphicFramePr>
          <p:cNvPr id="24" name="Таблица 23"/>
          <p:cNvGraphicFramePr/>
          <p:nvPr/>
        </p:nvGraphicFramePr>
        <p:xfrm>
          <a:off x="5019675" y="2430463"/>
          <a:ext cx="4679950" cy="2225675"/>
        </p:xfrm>
        <a:graphic>
          <a:graphicData uri="http://schemas.openxmlformats.org/drawingml/2006/table">
            <a:tbl>
              <a:tblPr/>
              <a:tblGrid>
                <a:gridCol w="86160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34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71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97357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74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74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124" name="Прямоугольник 2"/>
          <p:cNvSpPr>
            <a:spLocks noChangeArrowheads="1"/>
          </p:cNvSpPr>
          <p:nvPr/>
        </p:nvSpPr>
        <p:spPr bwMode="auto">
          <a:xfrm>
            <a:off x="4970463" y="4627563"/>
            <a:ext cx="4775200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just" eaLnBrk="1" fontAlgn="b" hangingPunct="1">
              <a:buFont typeface="Arial" panose="020B0604020202020204" pitchFamily="34" charset="0"/>
              <a:buNone/>
            </a:pPr>
            <a:r>
              <a:rPr lang="ru-RU" altLang="ru-RU" sz="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26554</TotalTime>
  <Words>659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Arial</vt:lpstr>
      <vt:lpstr>Calibri</vt:lpstr>
      <vt:lpstr>Helvetica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3841</cp:revision>
  <cp:lastPrinted>2021-07-01T07:38:07Z</cp:lastPrinted>
  <dcterms:created xsi:type="dcterms:W3CDTF">2018-03-27T06:03:00Z</dcterms:created>
  <dcterms:modified xsi:type="dcterms:W3CDTF">2025-10-28T06:58:56Z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