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5768" autoAdjust="0"/>
  </p:normalViewPr>
  <p:slideViewPr>
    <p:cSldViewPr>
      <p:cViewPr varScale="1">
        <p:scale>
          <a:sx n="113" d="100"/>
          <a:sy n="113" d="100"/>
        </p:scale>
        <p:origin x="1914"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anose="020B0604020202020204" pitchFamily="34" charset="0"/>
              <a:buNone/>
              <a:defRPr sz="1300"/>
            </a:lvl1pPr>
          </a:lstStyle>
          <a:p>
            <a:fld id="{52138F8F-5F45-4865-AA48-DFCF3841047C}" type="slidenum">
              <a:rPr lang="ru-RU" altLang="en-US"/>
              <a:pPr/>
              <a:t>‹#›</a:t>
            </a:fld>
            <a:endParaRPr lang="ru-RU" altLang="en-US"/>
          </a:p>
        </p:txBody>
      </p:sp>
    </p:spTree>
    <p:extLst>
      <p:ext uri="{BB962C8B-B14F-4D97-AF65-F5344CB8AC3E}">
        <p14:creationId xmlns:p14="http://schemas.microsoft.com/office/powerpoint/2010/main" val="1370262179"/>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8849196E-DFB3-44D8-822C-69708D075021}" type="slidenum">
              <a:rPr lang="ru-RU" altLang="ru-RU"/>
              <a:pPr/>
              <a:t>‹#›</a:t>
            </a:fld>
            <a:endParaRPr lang="ru-RU" altLang="ru-RU"/>
          </a:p>
        </p:txBody>
      </p:sp>
    </p:spTree>
    <p:extLst>
      <p:ext uri="{BB962C8B-B14F-4D97-AF65-F5344CB8AC3E}">
        <p14:creationId xmlns:p14="http://schemas.microsoft.com/office/powerpoint/2010/main" val="8180358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2F66D035-A712-4C2C-81CD-AF2061000514}" type="slidenum">
              <a:rPr lang="ru-RU" altLang="ru-RU"/>
              <a:pPr/>
              <a:t>‹#›</a:t>
            </a:fld>
            <a:endParaRPr lang="ru-RU" altLang="ru-RU"/>
          </a:p>
        </p:txBody>
      </p:sp>
    </p:spTree>
    <p:extLst>
      <p:ext uri="{BB962C8B-B14F-4D97-AF65-F5344CB8AC3E}">
        <p14:creationId xmlns:p14="http://schemas.microsoft.com/office/powerpoint/2010/main" val="52779798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A200A38A-5419-4C05-B971-4FCD85533A44}" type="slidenum">
              <a:rPr lang="ru-RU" altLang="ru-RU"/>
              <a:pPr/>
              <a:t>‹#›</a:t>
            </a:fld>
            <a:endParaRPr lang="ru-RU" altLang="ru-RU"/>
          </a:p>
        </p:txBody>
      </p:sp>
    </p:spTree>
    <p:extLst>
      <p:ext uri="{BB962C8B-B14F-4D97-AF65-F5344CB8AC3E}">
        <p14:creationId xmlns:p14="http://schemas.microsoft.com/office/powerpoint/2010/main" val="5497239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07309191-AAB3-4BB7-ADDE-AD922D9042E6}" type="slidenum">
              <a:rPr lang="ru-RU" altLang="ru-RU"/>
              <a:pPr/>
              <a:t>‹#›</a:t>
            </a:fld>
            <a:endParaRPr lang="ru-RU" altLang="ru-RU"/>
          </a:p>
        </p:txBody>
      </p:sp>
    </p:spTree>
    <p:extLst>
      <p:ext uri="{BB962C8B-B14F-4D97-AF65-F5344CB8AC3E}">
        <p14:creationId xmlns:p14="http://schemas.microsoft.com/office/powerpoint/2010/main" val="1037396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02AEDEEE-CE8A-4937-BAC7-E890090AB5F1}" type="slidenum">
              <a:rPr lang="ru-RU" altLang="ru-RU"/>
              <a:pPr/>
              <a:t>‹#›</a:t>
            </a:fld>
            <a:endParaRPr lang="ru-RU" altLang="ru-RU"/>
          </a:p>
        </p:txBody>
      </p:sp>
    </p:spTree>
    <p:extLst>
      <p:ext uri="{BB962C8B-B14F-4D97-AF65-F5344CB8AC3E}">
        <p14:creationId xmlns:p14="http://schemas.microsoft.com/office/powerpoint/2010/main" val="7634978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E2B15225-72E0-4DD4-83E5-AE4889D93F42}" type="slidenum">
              <a:rPr lang="ru-RU" altLang="ru-RU"/>
              <a:pPr/>
              <a:t>‹#›</a:t>
            </a:fld>
            <a:endParaRPr lang="ru-RU" altLang="ru-RU"/>
          </a:p>
        </p:txBody>
      </p:sp>
    </p:spTree>
    <p:extLst>
      <p:ext uri="{BB962C8B-B14F-4D97-AF65-F5344CB8AC3E}">
        <p14:creationId xmlns:p14="http://schemas.microsoft.com/office/powerpoint/2010/main" val="35853463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fld id="{6DD7A675-E4F6-47A5-8D81-212075238D64}" type="slidenum">
              <a:rPr lang="ru-RU" altLang="ru-RU"/>
              <a:pPr/>
              <a:t>‹#›</a:t>
            </a:fld>
            <a:endParaRPr lang="ru-RU" altLang="ru-RU"/>
          </a:p>
        </p:txBody>
      </p:sp>
    </p:spTree>
    <p:extLst>
      <p:ext uri="{BB962C8B-B14F-4D97-AF65-F5344CB8AC3E}">
        <p14:creationId xmlns:p14="http://schemas.microsoft.com/office/powerpoint/2010/main" val="325777878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fld id="{4FA602C3-B6FE-43E7-9168-7ADE8E7AF062}" type="slidenum">
              <a:rPr lang="ru-RU" altLang="ru-RU"/>
              <a:pPr/>
              <a:t>‹#›</a:t>
            </a:fld>
            <a:endParaRPr lang="ru-RU" altLang="ru-RU"/>
          </a:p>
        </p:txBody>
      </p:sp>
    </p:spTree>
    <p:extLst>
      <p:ext uri="{BB962C8B-B14F-4D97-AF65-F5344CB8AC3E}">
        <p14:creationId xmlns:p14="http://schemas.microsoft.com/office/powerpoint/2010/main" val="5624166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fld id="{4B653DF2-A826-4530-A0EA-8F02F2444473}" type="slidenum">
              <a:rPr lang="ru-RU" altLang="ru-RU"/>
              <a:pPr/>
              <a:t>‹#›</a:t>
            </a:fld>
            <a:endParaRPr lang="ru-RU" altLang="ru-RU"/>
          </a:p>
        </p:txBody>
      </p:sp>
    </p:spTree>
    <p:extLst>
      <p:ext uri="{BB962C8B-B14F-4D97-AF65-F5344CB8AC3E}">
        <p14:creationId xmlns:p14="http://schemas.microsoft.com/office/powerpoint/2010/main" val="36220342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D5CA63E1-E266-4BF8-8EB4-8D8996E1EC61}" type="slidenum">
              <a:rPr lang="ru-RU" altLang="ru-RU"/>
              <a:pPr/>
              <a:t>‹#›</a:t>
            </a:fld>
            <a:endParaRPr lang="ru-RU" altLang="ru-RU"/>
          </a:p>
        </p:txBody>
      </p:sp>
    </p:spTree>
    <p:extLst>
      <p:ext uri="{BB962C8B-B14F-4D97-AF65-F5344CB8AC3E}">
        <p14:creationId xmlns:p14="http://schemas.microsoft.com/office/powerpoint/2010/main" val="70746839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D5800125-3D3B-470A-A79C-9B38939D559B}" type="slidenum">
              <a:rPr lang="ru-RU" altLang="ru-RU"/>
              <a:pPr/>
              <a:t>‹#›</a:t>
            </a:fld>
            <a:endParaRPr lang="ru-RU" altLang="ru-RU"/>
          </a:p>
        </p:txBody>
      </p:sp>
    </p:spTree>
    <p:extLst>
      <p:ext uri="{BB962C8B-B14F-4D97-AF65-F5344CB8AC3E}">
        <p14:creationId xmlns:p14="http://schemas.microsoft.com/office/powerpoint/2010/main" val="5186326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anose="020B0604020202020204" pitchFamily="34" charset="0"/>
              <a:buNone/>
              <a:defRPr sz="1200">
                <a:solidFill>
                  <a:srgbClr val="898989"/>
                </a:solidFill>
              </a:defRPr>
            </a:lvl1pPr>
          </a:lstStyle>
          <a:p>
            <a:fld id="{51FC6EE2-E3F0-4F7C-9F58-BD4717EC6146}" type="slidenum">
              <a:rPr lang="ru-RU" altLang="ru-RU"/>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baseline="0" dirty="0">
                          <a:solidFill>
                            <a:srgbClr val="002060"/>
                          </a:solidFill>
                          <a:latin typeface="Times New Roman" panose="02020603050405020304" pitchFamily="18" charset="0"/>
                          <a:cs typeface="Times New Roman" panose="02020603050405020304" pitchFamily="18" charset="0"/>
                        </a:rPr>
                        <a:t>Астана</a:t>
                      </a:r>
                      <a:r>
                        <a:rPr lang="kk-KZ" altLang="x-none" sz="1200" b="1" i="1" baseline="0"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4" name="TextBox 7"/>
          <p:cNvSpPr txBox="1">
            <a:spLocks noChangeArrowheads="1"/>
          </p:cNvSpPr>
          <p:nvPr/>
        </p:nvSpPr>
        <p:spPr bwMode="auto">
          <a:xfrm>
            <a:off x="128588" y="215900"/>
            <a:ext cx="482441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400" b="1">
                <a:solidFill>
                  <a:srgbClr val="0070C0"/>
                </a:solidFill>
                <a:latin typeface="Times New Roman" panose="02020603050405020304" pitchFamily="18" charset="0"/>
                <a:cs typeface="Times New Roman" panose="02020603050405020304" pitchFamily="18" charset="0"/>
              </a:rPr>
              <a:t>Қазақстан Республикасы Экология және табиғи ресурстар министрлігі</a:t>
            </a:r>
          </a:p>
          <a:p>
            <a:pPr algn="ctr" eaLnBrk="1" hangingPunct="1">
              <a:buFont typeface="Arial" panose="020B0604020202020204" pitchFamily="34" charset="0"/>
              <a:buNone/>
            </a:pPr>
            <a:r>
              <a:rPr lang="ru-RU" altLang="ru-RU" sz="1200" b="1">
                <a:solidFill>
                  <a:srgbClr val="0070C0"/>
                </a:solidFill>
                <a:latin typeface="Times New Roman" panose="02020603050405020304" pitchFamily="18" charset="0"/>
                <a:cs typeface="Times New Roman" panose="02020603050405020304" pitchFamily="18" charset="0"/>
              </a:rPr>
              <a:t>«ҚАЗГИДРОМЕТ» РМК</a:t>
            </a:r>
          </a:p>
        </p:txBody>
      </p:sp>
      <p:pic>
        <p:nvPicPr>
          <p:cNvPr id="2055" name="Рисунок 1"/>
          <p:cNvPicPr>
            <a:picLocks noChangeAspect="1"/>
          </p:cNvPicPr>
          <p:nvPr/>
        </p:nvPicPr>
        <p:blipFill>
          <a:blip r:embed="rId2">
            <a:extLst>
              <a:ext uri="{28A0092B-C50C-407E-A947-70E740481C1C}">
                <a14:useLocalDpi xmlns:a14="http://schemas.microsoft.com/office/drawing/2010/main" val="0"/>
              </a:ext>
            </a:extLst>
          </a:blip>
          <a:srcRect t="17818" b="17471"/>
          <a:stretch>
            <a:fillRect/>
          </a:stretch>
        </p:blipFill>
        <p:spPr bwMode="auto">
          <a:xfrm>
            <a:off x="1352550" y="1023938"/>
            <a:ext cx="2028825" cy="1312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19" name="Таблица 18"/>
          <p:cNvGraphicFramePr/>
          <p:nvPr>
            <p:extLst>
              <p:ext uri="{D42A27DB-BD31-4B8C-83A1-F6EECF244321}">
                <p14:modId xmlns:p14="http://schemas.microsoft.com/office/powerpoint/2010/main" val="3494182322"/>
              </p:ext>
            </p:extLst>
          </p:nvPr>
        </p:nvGraphicFramePr>
        <p:xfrm>
          <a:off x="307975" y="2500313"/>
          <a:ext cx="4465638" cy="2179637"/>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79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301</a:t>
                      </a:r>
                      <a:r>
                        <a:rPr lang="kk-KZ"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Астана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28</a:t>
                      </a:r>
                      <a:r>
                        <a:rPr lang=""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082" name="Прямоугольник 2"/>
          <p:cNvSpPr>
            <a:spLocks noChangeArrowheads="1"/>
          </p:cNvSpPr>
          <p:nvPr/>
        </p:nvSpPr>
        <p:spPr bwMode="auto">
          <a:xfrm>
            <a:off x="4953000" y="281643"/>
            <a:ext cx="4794250" cy="2012859"/>
          </a:xfrm>
          <a:prstGeom prst="rect">
            <a:avLst/>
          </a:prstGeom>
          <a:noFill/>
          <a:ln>
            <a:noFill/>
          </a:ln>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hangingPunct="1">
              <a:spcBef>
                <a:spcPts val="0"/>
              </a:spcBef>
              <a:buNone/>
              <a:defRPr/>
            </a:pPr>
            <a:r>
              <a:rPr lang="ru-RU" altLang="ru-RU" sz="1200" b="1" dirty="0">
                <a:latin typeface="Times New Roman" panose="02020603050405020304" pitchFamily="18" charset="0"/>
                <a:cs typeface="Times New Roman" pitchFamily="18" charset="0"/>
              </a:rPr>
              <a:t>Астана </a:t>
            </a:r>
            <a:r>
              <a:rPr lang="ru-RU" altLang="ru-RU" sz="1200" b="1" dirty="0" err="1">
                <a:latin typeface="Times New Roman" panose="02020603050405020304" pitchFamily="18" charset="0"/>
                <a:cs typeface="Times New Roman" pitchFamily="18" charset="0"/>
              </a:rPr>
              <a:t>қаласы</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бойынша</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ауа-райы</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болжамы</a:t>
            </a:r>
            <a:r>
              <a:rPr lang="ru-RU" altLang="ru-RU" sz="1200" b="1" dirty="0">
                <a:latin typeface="Times New Roman" panose="02020603050405020304" pitchFamily="18" charset="0"/>
                <a:cs typeface="Times New Roman" pitchFamily="18" charset="0"/>
              </a:rPr>
              <a:t> </a:t>
            </a:r>
          </a:p>
          <a:p>
            <a:pPr algn="ctr" hangingPunct="1">
              <a:spcBef>
                <a:spcPts val="0"/>
              </a:spcBef>
              <a:buNone/>
              <a:defRPr/>
            </a:pPr>
            <a:r>
              <a:rPr lang="ru-RU" altLang="ru-RU" sz="1200" b="1" dirty="0">
                <a:latin typeface="Times New Roman" panose="02020603050405020304" pitchFamily="18" charset="0"/>
                <a:cs typeface="Times New Roman" pitchFamily="18" charset="0"/>
              </a:rPr>
              <a:t>2025 </a:t>
            </a:r>
            <a:r>
              <a:rPr lang="ru-RU" altLang="ru-RU" sz="1200" b="1" dirty="0" err="1">
                <a:latin typeface="Times New Roman" panose="02020603050405020304" pitchFamily="18" charset="0"/>
                <a:cs typeface="Times New Roman" pitchFamily="18" charset="0"/>
              </a:rPr>
              <a:t>жылғы</a:t>
            </a:r>
            <a:r>
              <a:rPr lang="ru-RU" altLang="ru-RU" sz="1200" b="1" dirty="0">
                <a:latin typeface="Times New Roman" panose="02020603050405020304" pitchFamily="18" charset="0"/>
                <a:cs typeface="Times New Roman" pitchFamily="18" charset="0"/>
              </a:rPr>
              <a:t> </a:t>
            </a:r>
            <a:r>
              <a:rPr lang="ru-RU" altLang="ru-RU" sz="1200" b="1" dirty="0" smtClean="0">
                <a:latin typeface="Times New Roman" panose="02020603050405020304" pitchFamily="18" charset="0"/>
                <a:cs typeface="Times New Roman" pitchFamily="18" charset="0"/>
              </a:rPr>
              <a:t>29 </a:t>
            </a:r>
            <a:r>
              <a:rPr lang="kk-KZ" altLang="ru-RU" sz="1200" b="1" dirty="0">
                <a:latin typeface="Times New Roman" panose="02020603050405020304" pitchFamily="18" charset="0"/>
                <a:cs typeface="Times New Roman" pitchFamily="18" charset="0"/>
              </a:rPr>
              <a:t>қазанға</a:t>
            </a:r>
            <a:endParaRPr lang="ru-RU" altLang="ru-RU" sz="1200" b="1" dirty="0">
              <a:latin typeface="Times New Roman" panose="02020603050405020304" pitchFamily="18" charset="0"/>
              <a:cs typeface="Times New Roman" pitchFamily="18" charset="0"/>
            </a:endParaRPr>
          </a:p>
          <a:p>
            <a:pPr algn="ctr" hangingPunct="1">
              <a:spcBef>
                <a:spcPts val="0"/>
              </a:spcBef>
              <a:buNone/>
              <a:defRPr/>
            </a:pPr>
            <a:r>
              <a:rPr lang="ru-RU" altLang="ru-RU" sz="1200" b="1" dirty="0" smtClean="0">
                <a:latin typeface="Times New Roman" panose="02020603050405020304" pitchFamily="18" charset="0"/>
                <a:cs typeface="Times New Roman" pitchFamily="18" charset="0"/>
              </a:rPr>
              <a:t>28 </a:t>
            </a:r>
            <a:r>
              <a:rPr lang="ru-RU" altLang="ru-RU" sz="1200" b="1" dirty="0" err="1">
                <a:latin typeface="Times New Roman" panose="02020603050405020304" pitchFamily="18" charset="0"/>
                <a:cs typeface="Times New Roman" pitchFamily="18" charset="0"/>
              </a:rPr>
              <a:t>қазан</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a:t>
            </a:r>
            <a:r>
              <a:rPr lang="ru-RU" altLang="ru-RU" sz="1200" b="1" dirty="0" smtClean="0">
                <a:latin typeface="Times New Roman" panose="02020603050405020304" pitchFamily="18" charset="0"/>
                <a:cs typeface="Times New Roman" pitchFamily="18" charset="0"/>
              </a:rPr>
              <a:t>29</a:t>
            </a:r>
            <a:r>
              <a:rPr lang="" altLang="ru-RU" sz="1200" b="1" dirty="0" smtClean="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қазан</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indent="177800" algn="just" hangingPunct="1">
              <a:buNone/>
              <a:defRPr/>
            </a:pPr>
            <a:r>
              <a:rPr lang="kk-KZ" sz="1200" dirty="0">
                <a:solidFill>
                  <a:prstClr val="black"/>
                </a:solidFill>
                <a:latin typeface="Times New Roman" panose="02020603050405020304" pitchFamily="18" charset="0"/>
                <a:cs typeface="Times New Roman" pitchFamily="18" charset="0"/>
              </a:rPr>
              <a:t>Көшпелі бұлтты, </a:t>
            </a:r>
            <a:r>
              <a:rPr lang="" sz="1200" dirty="0">
                <a:solidFill>
                  <a:prstClr val="black"/>
                </a:solidFill>
                <a:latin typeface="Times New Roman" panose="02020603050405020304" pitchFamily="18" charset="0"/>
                <a:cs typeface="Times New Roman" pitchFamily="18" charset="0"/>
              </a:rPr>
              <a:t>ж</a:t>
            </a:r>
            <a:r>
              <a:rPr lang="kk-KZ" sz="1200" dirty="0">
                <a:solidFill>
                  <a:prstClr val="black"/>
                </a:solidFill>
                <a:latin typeface="Times New Roman" panose="02020603050405020304" pitchFamily="18" charset="0"/>
                <a:cs typeface="Times New Roman" pitchFamily="18" charset="0"/>
              </a:rPr>
              <a:t>ауын-шашын</a:t>
            </a:r>
            <a:r>
              <a:rPr lang="" sz="1200" dirty="0">
                <a:solidFill>
                  <a:prstClr val="black"/>
                </a:solidFill>
                <a:latin typeface="Times New Roman" panose="02020603050405020304" pitchFamily="18" charset="0"/>
                <a:cs typeface="Times New Roman" pitchFamily="18" charset="0"/>
              </a:rPr>
              <a:t>с</a:t>
            </a:r>
            <a:r>
              <a:rPr lang="kk-KZ" sz="1200" dirty="0" smtClean="0">
                <a:solidFill>
                  <a:prstClr val="black"/>
                </a:solidFill>
                <a:latin typeface="Times New Roman" panose="02020603050405020304" pitchFamily="18" charset="0"/>
                <a:cs typeface="Times New Roman" pitchFamily="18" charset="0"/>
              </a:rPr>
              <a:t>ыз. Оңтүстік бағыттардан </a:t>
            </a:r>
            <a:r>
              <a:rPr lang="kk-KZ" sz="1200" smtClean="0">
                <a:solidFill>
                  <a:prstClr val="black"/>
                </a:solidFill>
                <a:latin typeface="Times New Roman" panose="02020603050405020304" pitchFamily="18" charset="0"/>
                <a:cs typeface="Times New Roman" pitchFamily="18" charset="0"/>
              </a:rPr>
              <a:t>жел соғады, </a:t>
            </a:r>
            <a:r>
              <a:rPr lang="kk-KZ" sz="1200" dirty="0" smtClean="0">
                <a:solidFill>
                  <a:prstClr val="black"/>
                </a:solidFill>
                <a:latin typeface="Times New Roman" panose="02020603050405020304" pitchFamily="18" charset="0"/>
                <a:cs typeface="Times New Roman" pitchFamily="18" charset="0"/>
              </a:rPr>
              <a:t>күші 3-8 </a:t>
            </a:r>
            <a:r>
              <a:rPr lang="kk-KZ" sz="1200" dirty="0" smtClean="0">
                <a:solidFill>
                  <a:prstClr val="black"/>
                </a:solidFill>
                <a:latin typeface="Times New Roman" panose="02020603050405020304" pitchFamily="18" charset="0"/>
                <a:cs typeface="Times New Roman" pitchFamily="18" charset="0"/>
              </a:rPr>
              <a:t>м/с</a:t>
            </a:r>
            <a:r>
              <a:rPr lang="kk-KZ" sz="1200" dirty="0">
                <a:solidFill>
                  <a:prstClr val="black"/>
                </a:solidFill>
                <a:latin typeface="Times New Roman" panose="02020603050405020304" pitchFamily="18" charset="0"/>
                <a:cs typeface="Times New Roman" pitchFamily="18" charset="0"/>
              </a:rPr>
              <a:t>. Ауа температурасы түнде </a:t>
            </a:r>
            <a:r>
              <a:rPr lang="kk-KZ" sz="1200" dirty="0" smtClean="0">
                <a:solidFill>
                  <a:prstClr val="black"/>
                </a:solidFill>
                <a:latin typeface="Times New Roman" panose="02020603050405020304" pitchFamily="18" charset="0"/>
                <a:cs typeface="Times New Roman" pitchFamily="18" charset="0"/>
              </a:rPr>
              <a:t>2-4 </a:t>
            </a:r>
            <a:r>
              <a:rPr lang="kk-KZ" sz="1200" dirty="0">
                <a:solidFill>
                  <a:prstClr val="black"/>
                </a:solidFill>
                <a:latin typeface="Times New Roman" panose="02020603050405020304" pitchFamily="18" charset="0"/>
                <a:cs typeface="Times New Roman" pitchFamily="18" charset="0"/>
              </a:rPr>
              <a:t>градус аяз, күндіз </a:t>
            </a:r>
            <a:r>
              <a:rPr lang="kk-KZ" sz="1200" dirty="0" smtClean="0">
                <a:solidFill>
                  <a:prstClr val="black"/>
                </a:solidFill>
                <a:latin typeface="Times New Roman" panose="02020603050405020304" pitchFamily="18" charset="0"/>
                <a:cs typeface="Times New Roman" pitchFamily="18" charset="0"/>
              </a:rPr>
              <a:t>11-13 </a:t>
            </a:r>
            <a:r>
              <a:rPr lang="kk-KZ" sz="1200" dirty="0">
                <a:solidFill>
                  <a:prstClr val="black"/>
                </a:solidFill>
                <a:latin typeface="Times New Roman" panose="02020603050405020304" pitchFamily="18" charset="0"/>
                <a:cs typeface="Times New Roman" pitchFamily="18" charset="0"/>
              </a:rPr>
              <a:t>градус жылы</a:t>
            </a:r>
            <a:r>
              <a:rPr lang="kk-KZ" sz="1200" dirty="0" smtClean="0">
                <a:solidFill>
                  <a:prstClr val="black"/>
                </a:solidFill>
                <a:latin typeface="Times New Roman" panose="02020603050405020304" pitchFamily="18" charset="0"/>
                <a:cs typeface="Times New Roman" pitchFamily="18" charset="0"/>
              </a:rPr>
              <a:t>. </a:t>
            </a:r>
            <a:endParaRPr lang="" sz="1200" dirty="0">
              <a:solidFill>
                <a:prstClr val="black"/>
              </a:solidFill>
              <a:latin typeface="Times New Roman" panose="02020603050405020304" pitchFamily="18" charset="0"/>
              <a:cs typeface="Times New Roman" pitchFamily="18" charset="0"/>
            </a:endParaRPr>
          </a:p>
          <a:p>
            <a:pPr indent="177800" algn="ctr" hangingPunct="1">
              <a:spcBef>
                <a:spcPts val="0"/>
              </a:spcBef>
              <a:buNone/>
              <a:defRPr/>
            </a:pPr>
            <a:r>
              <a:rPr lang="ru-RU" altLang="ru-RU" sz="1200" b="1" dirty="0">
                <a:latin typeface="Times New Roman" panose="02020603050405020304" pitchFamily="18" charset="0"/>
                <a:cs typeface="Times New Roman" pitchFamily="18" charset="0"/>
              </a:rPr>
              <a:t>2025 </a:t>
            </a:r>
            <a:r>
              <a:rPr lang="ru-RU" altLang="ru-RU" sz="1200" b="1" dirty="0" err="1">
                <a:latin typeface="Times New Roman" panose="02020603050405020304" pitchFamily="18" charset="0"/>
                <a:cs typeface="Times New Roman" pitchFamily="18" charset="0"/>
              </a:rPr>
              <a:t>жылғы</a:t>
            </a:r>
            <a:r>
              <a:rPr lang="ru-RU" altLang="ru-RU" sz="1200" b="1" dirty="0">
                <a:latin typeface="Times New Roman" panose="02020603050405020304" pitchFamily="18" charset="0"/>
                <a:cs typeface="Times New Roman" pitchFamily="18" charset="0"/>
              </a:rPr>
              <a:t> </a:t>
            </a:r>
            <a:r>
              <a:rPr lang="ru-RU" altLang="ru-RU" sz="1200" b="1" dirty="0" smtClean="0">
                <a:latin typeface="Times New Roman" panose="02020603050405020304" pitchFamily="18" charset="0"/>
                <a:cs typeface="Times New Roman" pitchFamily="18" charset="0"/>
              </a:rPr>
              <a:t>30 </a:t>
            </a:r>
            <a:r>
              <a:rPr lang="kk-KZ" altLang="ru-RU" sz="1200" b="1" dirty="0">
                <a:latin typeface="Times New Roman" panose="02020603050405020304" pitchFamily="18" charset="0"/>
                <a:cs typeface="Times New Roman" pitchFamily="18" charset="0"/>
              </a:rPr>
              <a:t>қазанға</a:t>
            </a:r>
          </a:p>
          <a:p>
            <a:pPr indent="177800" algn="ctr" hangingPunct="1">
              <a:spcBef>
                <a:spcPts val="0"/>
              </a:spcBef>
              <a:buNone/>
              <a:defRPr/>
            </a:pPr>
            <a:r>
              <a:rPr lang="kk-KZ" altLang="ru-RU" sz="1200" b="1" dirty="0" smtClean="0">
                <a:latin typeface="Times New Roman" panose="02020603050405020304" pitchFamily="18" charset="0"/>
                <a:cs typeface="Times New Roman" pitchFamily="18" charset="0"/>
              </a:rPr>
              <a:t>29 </a:t>
            </a:r>
            <a:r>
              <a:rPr lang="kk-KZ" altLang="ru-RU" sz="1200" b="1" dirty="0">
                <a:latin typeface="Times New Roman" panose="02020603050405020304" pitchFamily="18" charset="0"/>
                <a:cs typeface="Times New Roman" pitchFamily="18" charset="0"/>
              </a:rPr>
              <a:t>қазан </a:t>
            </a:r>
            <a:r>
              <a:rPr lang="ru-RU" sz="1200" b="1" dirty="0" err="1">
                <a:latin typeface="Times New Roman" panose="02020603050405020304" pitchFamily="18" charset="0"/>
                <a:cs typeface="Times New Roman" pitchFamily="18" charset="0"/>
              </a:rPr>
              <a:t>сағ</a:t>
            </a:r>
            <a:r>
              <a:rPr lang="ru-RU" sz="1200" b="1" dirty="0">
                <a:latin typeface="Times New Roman" panose="02020603050405020304" pitchFamily="18" charset="0"/>
                <a:cs typeface="Times New Roman" pitchFamily="18" charset="0"/>
              </a:rPr>
              <a:t>. 20-дан </a:t>
            </a:r>
            <a:r>
              <a:rPr lang="ru-RU" sz="1200" b="1" dirty="0" smtClean="0">
                <a:latin typeface="Times New Roman" panose="02020603050405020304" pitchFamily="18" charset="0"/>
                <a:cs typeface="Times New Roman" pitchFamily="18" charset="0"/>
              </a:rPr>
              <a:t>30</a:t>
            </a:r>
            <a:r>
              <a:rPr lang="kk-KZ" sz="1200" b="1" dirty="0" smtClean="0">
                <a:latin typeface="Times New Roman" panose="02020603050405020304" pitchFamily="18" charset="0"/>
                <a:cs typeface="Times New Roman" pitchFamily="18" charset="0"/>
              </a:rPr>
              <a:t> </a:t>
            </a:r>
            <a:r>
              <a:rPr lang="kk-KZ" sz="1200" b="1" dirty="0">
                <a:latin typeface="Times New Roman" panose="02020603050405020304" pitchFamily="18" charset="0"/>
                <a:cs typeface="Times New Roman" pitchFamily="18" charset="0"/>
              </a:rPr>
              <a:t>қазан </a:t>
            </a:r>
            <a:r>
              <a:rPr lang="ru-RU" sz="1200" b="1" dirty="0" err="1">
                <a:latin typeface="Times New Roman" panose="02020603050405020304" pitchFamily="18" charset="0"/>
                <a:cs typeface="Times New Roman" pitchFamily="18" charset="0"/>
              </a:rPr>
              <a:t>сағ</a:t>
            </a:r>
            <a:r>
              <a:rPr lang="ru-RU" sz="1200" b="1" dirty="0">
                <a:latin typeface="Times New Roman" panose="02020603050405020304" pitchFamily="18" charset="0"/>
                <a:cs typeface="Times New Roman" pitchFamily="18" charset="0"/>
              </a:rPr>
              <a:t>. 08-ге </a:t>
            </a:r>
            <a:r>
              <a:rPr lang="ru-RU" sz="1200" b="1" dirty="0" err="1">
                <a:latin typeface="Times New Roman" panose="02020603050405020304" pitchFamily="18" charset="0"/>
                <a:cs typeface="Times New Roman" pitchFamily="18" charset="0"/>
              </a:rPr>
              <a:t>дейін</a:t>
            </a:r>
            <a:endParaRPr lang="ru-RU" sz="1200" b="1" dirty="0">
              <a:latin typeface="Times New Roman" panose="02020603050405020304" pitchFamily="18" charset="0"/>
              <a:cs typeface="Times New Roman" pitchFamily="18" charset="0"/>
            </a:endParaRPr>
          </a:p>
          <a:p>
            <a:pPr indent="177800" algn="just">
              <a:buNone/>
              <a:defRPr/>
            </a:pPr>
            <a:r>
              <a:rPr lang="kk-KZ" sz="1200" dirty="0">
                <a:solidFill>
                  <a:prstClr val="black"/>
                </a:solidFill>
                <a:latin typeface="Times New Roman" panose="02020603050405020304" pitchFamily="18" charset="0"/>
                <a:cs typeface="Times New Roman" pitchFamily="18" charset="0"/>
              </a:rPr>
              <a:t>Көшпелі бұлтты, </a:t>
            </a:r>
            <a:r>
              <a:rPr lang="" sz="1200" dirty="0">
                <a:solidFill>
                  <a:prstClr val="black"/>
                </a:solidFill>
                <a:latin typeface="Times New Roman" panose="02020603050405020304" pitchFamily="18" charset="0"/>
                <a:cs typeface="Times New Roman" pitchFamily="18" charset="0"/>
              </a:rPr>
              <a:t>ж</a:t>
            </a:r>
            <a:r>
              <a:rPr lang="kk-KZ" sz="1200" dirty="0">
                <a:solidFill>
                  <a:prstClr val="black"/>
                </a:solidFill>
                <a:latin typeface="Times New Roman" panose="02020603050405020304" pitchFamily="18" charset="0"/>
                <a:cs typeface="Times New Roman" pitchFamily="18" charset="0"/>
              </a:rPr>
              <a:t>ауын-шашын</a:t>
            </a:r>
            <a:r>
              <a:rPr lang="" sz="1200" dirty="0">
                <a:solidFill>
                  <a:prstClr val="black"/>
                </a:solidFill>
                <a:latin typeface="Times New Roman" panose="02020603050405020304" pitchFamily="18" charset="0"/>
                <a:cs typeface="Times New Roman" pitchFamily="18" charset="0"/>
              </a:rPr>
              <a:t>с</a:t>
            </a:r>
            <a:r>
              <a:rPr lang="kk-KZ" sz="1200" dirty="0">
                <a:solidFill>
                  <a:prstClr val="black"/>
                </a:solidFill>
                <a:latin typeface="Times New Roman" panose="02020603050405020304" pitchFamily="18" charset="0"/>
                <a:cs typeface="Times New Roman" pitchFamily="18" charset="0"/>
              </a:rPr>
              <a:t>ыз. </a:t>
            </a:r>
            <a:r>
              <a:rPr lang="kk-KZ" sz="1200" dirty="0" smtClean="0">
                <a:solidFill>
                  <a:prstClr val="black"/>
                </a:solidFill>
                <a:latin typeface="Times New Roman" panose="02020603050405020304" pitchFamily="18" charset="0"/>
                <a:cs typeface="Times New Roman" pitchFamily="18" charset="0"/>
              </a:rPr>
              <a:t>Оңтүстік-шығыстан жел </a:t>
            </a:r>
            <a:r>
              <a:rPr lang="kk-KZ" sz="1200" dirty="0">
                <a:solidFill>
                  <a:prstClr val="black"/>
                </a:solidFill>
                <a:latin typeface="Times New Roman" panose="02020603050405020304" pitchFamily="18" charset="0"/>
                <a:cs typeface="Times New Roman" pitchFamily="18" charset="0"/>
              </a:rPr>
              <a:t>соғады, күші </a:t>
            </a:r>
            <a:r>
              <a:rPr lang="kk-KZ" sz="1200" dirty="0" smtClean="0">
                <a:solidFill>
                  <a:prstClr val="black"/>
                </a:solidFill>
                <a:latin typeface="Times New Roman" panose="02020603050405020304" pitchFamily="18" charset="0"/>
                <a:cs typeface="Times New Roman" pitchFamily="18" charset="0"/>
              </a:rPr>
              <a:t>5-10 </a:t>
            </a:r>
            <a:r>
              <a:rPr lang="kk-KZ" sz="1200" dirty="0">
                <a:solidFill>
                  <a:prstClr val="black"/>
                </a:solidFill>
                <a:latin typeface="Times New Roman" panose="02020603050405020304" pitchFamily="18" charset="0"/>
                <a:cs typeface="Times New Roman" pitchFamily="18" charset="0"/>
              </a:rPr>
              <a:t>м/с</a:t>
            </a:r>
            <a:r>
              <a:rPr lang="ru-RU" sz="1200" dirty="0">
                <a:solidFill>
                  <a:prstClr val="black"/>
                </a:solidFill>
                <a:latin typeface="Times New Roman" panose="02020603050405020304" pitchFamily="18" charset="0"/>
                <a:cs typeface="Times New Roman" pitchFamily="18" charset="0"/>
              </a:rPr>
              <a:t>. А</a:t>
            </a:r>
            <a:r>
              <a:rPr lang="kk-KZ" sz="1200" dirty="0">
                <a:solidFill>
                  <a:prstClr val="black"/>
                </a:solidFill>
                <a:latin typeface="Times New Roman" panose="02020603050405020304" pitchFamily="18" charset="0"/>
                <a:cs typeface="Times New Roman" pitchFamily="18" charset="0"/>
              </a:rPr>
              <a:t>уа температурасы </a:t>
            </a:r>
            <a:r>
              <a:rPr lang="kk-KZ" sz="1200" dirty="0" smtClean="0">
                <a:solidFill>
                  <a:prstClr val="black"/>
                </a:solidFill>
                <a:latin typeface="Times New Roman" panose="02020603050405020304" pitchFamily="18" charset="0"/>
                <a:cs typeface="Times New Roman" pitchFamily="18" charset="0"/>
              </a:rPr>
              <a:t>0-2 </a:t>
            </a:r>
            <a:r>
              <a:rPr lang="kk-KZ" sz="1200" dirty="0">
                <a:solidFill>
                  <a:prstClr val="black"/>
                </a:solidFill>
                <a:latin typeface="Times New Roman" panose="02020603050405020304" pitchFamily="18" charset="0"/>
                <a:cs typeface="Times New Roman" pitchFamily="18" charset="0"/>
              </a:rPr>
              <a:t>градус аяз.</a:t>
            </a:r>
          </a:p>
        </p:txBody>
      </p:sp>
      <p:graphicFrame>
        <p:nvGraphicFramePr>
          <p:cNvPr id="24" name="Таблица 23"/>
          <p:cNvGraphicFramePr/>
          <p:nvPr/>
        </p:nvGraphicFramePr>
        <p:xfrm>
          <a:off x="4973638" y="6237288"/>
          <a:ext cx="4787900" cy="320675"/>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21378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 ҚР ДСМ-70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8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0" name="Прямоугольник 21"/>
          <p:cNvSpPr>
            <a:spLocks noChangeArrowheads="1"/>
          </p:cNvSpPr>
          <p:nvPr/>
        </p:nvSpPr>
        <p:spPr bwMode="auto">
          <a:xfrm>
            <a:off x="4936332" y="3868788"/>
            <a:ext cx="485775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a:latin typeface="Times New Roman" panose="02020603050405020304" pitchFamily="18" charset="0"/>
                <a:cs typeface="Times New Roman" panose="02020603050405020304" pitchFamily="18" charset="0"/>
              </a:rPr>
              <a:t>қазандағы</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Астана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5"/>
          <p:cNvSpPr txBox="1"/>
          <p:nvPr/>
        </p:nvSpPr>
        <p:spPr>
          <a:xfrm>
            <a:off x="5010150" y="2670838"/>
            <a:ext cx="4679950"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7800" algn="just">
              <a:defRPr/>
            </a:pPr>
            <a:r>
              <a:rPr lang="ru-RU" altLang="ru-RU" sz="1200" dirty="0">
                <a:solidFill>
                  <a:schemeClr val="tx1"/>
                </a:solidFill>
                <a:latin typeface="Times New Roman" pitchFamily="18" charset="0"/>
                <a:cs typeface="Times New Roman" pitchFamily="18" charset="0"/>
              </a:rPr>
              <a:t> </a:t>
            </a:r>
            <a:r>
              <a:rPr lang="kk-KZ" altLang="ru-RU" sz="1200" dirty="0" smtClean="0">
                <a:solidFill>
                  <a:schemeClr val="tx1"/>
                </a:solidFill>
                <a:latin typeface="Times New Roman" pitchFamily="18" charset="0"/>
                <a:cs typeface="Times New Roman" pitchFamily="18" charset="0"/>
              </a:rPr>
              <a:t>29</a:t>
            </a:r>
            <a:r>
              <a:rPr lang="ru-RU" altLang="ru-RU" sz="1200" dirty="0" smtClean="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қазанда</a:t>
            </a:r>
            <a:r>
              <a:rPr lang="ru-RU" altLang="ru-RU" sz="1200" dirty="0">
                <a:solidFill>
                  <a:schemeClr val="tx1"/>
                </a:solidFill>
                <a:latin typeface="Times New Roman" pitchFamily="18" charset="0"/>
                <a:cs typeface="Times New Roman" pitchFamily="18" charset="0"/>
              </a:rPr>
              <a:t> </a:t>
            </a:r>
            <a:r>
              <a:rPr lang="ru-RU" altLang="ru-RU" sz="1200" dirty="0" err="1" smtClean="0">
                <a:solidFill>
                  <a:schemeClr val="tx1"/>
                </a:solidFill>
                <a:latin typeface="Times New Roman" pitchFamily="18" charset="0"/>
                <a:cs typeface="Times New Roman" pitchFamily="18" charset="0"/>
              </a:rPr>
              <a:t>метеорологиялық</a:t>
            </a:r>
            <a:r>
              <a:rPr lang="ru-RU" altLang="ru-RU" sz="1200" dirty="0" smtClean="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жағдайлар</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қала</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атмосферасында</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ластаушы</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заттардың</a:t>
            </a:r>
            <a:r>
              <a:rPr lang="ru-RU" altLang="ru-RU" sz="1200" dirty="0">
                <a:solidFill>
                  <a:schemeClr val="tx1"/>
                </a:solidFill>
                <a:latin typeface="Times New Roman" pitchFamily="18" charset="0"/>
                <a:cs typeface="Times New Roman" pitchFamily="18" charset="0"/>
              </a:rPr>
              <a:t> </a:t>
            </a:r>
            <a:r>
              <a:rPr lang="ru-RU" altLang="ru-RU" sz="1200" b="1" dirty="0" err="1">
                <a:solidFill>
                  <a:schemeClr val="tx1"/>
                </a:solidFill>
                <a:latin typeface="Times New Roman" pitchFamily="18" charset="0"/>
                <a:cs typeface="Times New Roman" pitchFamily="18" charset="0"/>
              </a:rPr>
              <a:t>жиналуына</a:t>
            </a:r>
            <a:r>
              <a:rPr lang="" altLang="ru-RU" sz="1200" b="1"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ықпал</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етеді</a:t>
            </a:r>
            <a:r>
              <a:rPr lang="ru-RU" altLang="ru-RU" sz="1200" dirty="0">
                <a:solidFill>
                  <a:schemeClr val="tx1"/>
                </a:solidFill>
                <a:latin typeface="Times New Roman" pitchFamily="18" charset="0"/>
                <a:cs typeface="Times New Roman" pitchFamily="18" charset="0"/>
              </a:rPr>
              <a:t>. </a:t>
            </a:r>
            <a:endParaRPr lang="ru-RU" altLang="ru-RU" sz="1200" dirty="0" smtClean="0">
              <a:solidFill>
                <a:schemeClr val="tx1"/>
              </a:solidFill>
              <a:latin typeface="Times New Roman" pitchFamily="18" charset="0"/>
              <a:cs typeface="Times New Roman" pitchFamily="18" charset="0"/>
            </a:endParaRPr>
          </a:p>
          <a:p>
            <a:pPr indent="177800"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dirty="0" smtClean="0">
                <a:solidFill>
                  <a:schemeClr val="tx1"/>
                </a:solidFill>
                <a:latin typeface="Times New Roman" pitchFamily="18" charset="0"/>
                <a:cs typeface="Times New Roman" pitchFamily="18" charset="0"/>
                <a:sym typeface="+mn-ea"/>
              </a:rPr>
              <a:t>жоғары болады </a:t>
            </a:r>
            <a:r>
              <a:rPr lang="kk-KZ" altLang="en-US" sz="1200" dirty="0">
                <a:solidFill>
                  <a:schemeClr val="tx1"/>
                </a:solidFill>
                <a:latin typeface="Times New Roman" pitchFamily="18" charset="0"/>
                <a:cs typeface="Times New Roman" pitchFamily="18" charset="0"/>
                <a:sym typeface="+mn-ea"/>
              </a:rPr>
              <a:t>деп күтілуде</a:t>
            </a:r>
            <a:r>
              <a:rPr lang="kk-KZ" altLang="en-US" sz="1200" dirty="0">
                <a:solidFill>
                  <a:schemeClr val="tx1"/>
                </a:solidFill>
                <a:latin typeface="Times New Roman" pitchFamily="18" charset="0"/>
                <a:cs typeface="Times New Roman" pitchFamily="18" charset="0"/>
                <a:sym typeface="+mn-ea"/>
              </a:rPr>
              <a:t>.</a:t>
            </a:r>
            <a:r>
              <a:rPr lang="ru-RU" sz="1200" dirty="0">
                <a:solidFill>
                  <a:schemeClr val="tx1"/>
                </a:solidFill>
                <a:latin typeface="Times New Roman" pitchFamily="18" charset="0"/>
                <a:cs typeface="Times New Roman" pitchFamily="18" charset="0"/>
              </a:rPr>
              <a:t>   </a:t>
            </a:r>
            <a:endParaRPr lang="ru-RU" altLang="ru-RU" sz="1200" dirty="0">
              <a:solidFill>
                <a:schemeClr val="tx1"/>
              </a:solidFill>
              <a:latin typeface="Times New Roman" pitchFamily="18" charset="0"/>
              <a:cs typeface="Times New Roman" pitchFamily="18" charset="0"/>
            </a:endParaRPr>
          </a:p>
        </p:txBody>
      </p:sp>
      <p:sp>
        <p:nvSpPr>
          <p:cNvPr id="14" name="TextBox 13"/>
          <p:cNvSpPr txBox="1"/>
          <p:nvPr/>
        </p:nvSpPr>
        <p:spPr>
          <a:xfrm>
            <a:off x="5008745" y="3607178"/>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graphicFrame>
        <p:nvGraphicFramePr>
          <p:cNvPr id="17" name="Table">
            <a:extLst>
              <a:ext uri="{FF2B5EF4-FFF2-40B4-BE49-F238E27FC236}">
                <a16:creationId xmlns="" xmlns:a16="http://schemas.microsoft.com/office/drawing/2014/main" id="{7DDC8809-A466-428C-909B-43477724EEF1}"/>
              </a:ext>
            </a:extLst>
          </p:cNvPr>
          <p:cNvGraphicFramePr/>
          <p:nvPr>
            <p:extLst>
              <p:ext uri="{D42A27DB-BD31-4B8C-83A1-F6EECF244321}">
                <p14:modId xmlns:p14="http://schemas.microsoft.com/office/powerpoint/2010/main" val="2184783876"/>
              </p:ext>
            </p:extLst>
          </p:nvPr>
        </p:nvGraphicFramePr>
        <p:xfrm>
          <a:off x="5079207" y="4394729"/>
          <a:ext cx="4571998" cy="1972231"/>
        </p:xfrm>
        <a:graphic>
          <a:graphicData uri="http://schemas.openxmlformats.org/drawingml/2006/table">
            <a:tbl>
              <a:tblPr/>
              <a:tblGrid>
                <a:gridCol w="1751011">
                  <a:extLst>
                    <a:ext uri="{9D8B030D-6E8A-4147-A177-3AD203B41FA5}">
                      <a16:colId xmlns="" xmlns:a16="http://schemas.microsoft.com/office/drawing/2014/main" val="20000"/>
                    </a:ext>
                  </a:extLst>
                </a:gridCol>
                <a:gridCol w="1411287">
                  <a:extLst>
                    <a:ext uri="{9D8B030D-6E8A-4147-A177-3AD203B41FA5}">
                      <a16:colId xmlns="" xmlns:a16="http://schemas.microsoft.com/office/drawing/2014/main" val="20001"/>
                    </a:ext>
                  </a:extLst>
                </a:gridCol>
                <a:gridCol w="1409700">
                  <a:extLst>
                    <a:ext uri="{9D8B030D-6E8A-4147-A177-3AD203B41FA5}">
                      <a16:colId xmlns="" xmlns:a16="http://schemas.microsoft.com/office/drawing/2014/main" val="20002"/>
                    </a:ext>
                  </a:extLst>
                </a:gridCol>
              </a:tblGrid>
              <a:tr h="365125">
                <a:tc>
                  <a:txBody>
                    <a:bodyPr/>
                    <a:lstStyle/>
                    <a:p>
                      <a:pPr algn="ctr">
                        <a:defRPr sz="1800"/>
                      </a:pPr>
                      <a:r>
                        <a:rPr sz="900" b="1" dirty="0" err="1">
                          <a:latin typeface="Times New Roman"/>
                          <a:ea typeface="Times New Roman"/>
                          <a:cs typeface="Times New Roman"/>
                          <a:sym typeface="Times New Roman"/>
                        </a:rPr>
                        <a:t>Ластаушы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зат</a:t>
                      </a:r>
                      <a:endParaRPr sz="900" b="1"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dirty="0" err="1">
                          <a:latin typeface="Times New Roman"/>
                          <a:ea typeface="Times New Roman"/>
                          <a:cs typeface="Times New Roman"/>
                          <a:sym typeface="Times New Roman"/>
                        </a:rPr>
                        <a:t>Нақты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шоғырлану</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мкг</a:t>
                      </a:r>
                      <a:r>
                        <a:rPr sz="900" b="1" dirty="0">
                          <a:latin typeface="Times New Roman"/>
                          <a:ea typeface="Times New Roman"/>
                          <a:cs typeface="Times New Roman"/>
                          <a:sym typeface="Times New Roman"/>
                        </a:rPr>
                        <a:t>/м3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 xmlns:a16="http://schemas.microsoft.com/office/drawing/2014/main" val="10000"/>
                  </a:ext>
                </a:extLst>
              </a:tr>
              <a:tr h="230186">
                <a:tc>
                  <a:txBody>
                    <a:bodyPr/>
                    <a:lstStyle/>
                    <a:p>
                      <a:pPr algn="l">
                        <a:defRPr sz="1800"/>
                      </a:pPr>
                      <a:r>
                        <a:rPr sz="900">
                          <a:latin typeface="Times New Roman"/>
                          <a:ea typeface="Times New Roman"/>
                          <a:cs typeface="Times New Roman"/>
                          <a:sym typeface="Times New Roman"/>
                        </a:rPr>
                        <a:t>РМ-2,5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en-US" sz="900" dirty="0" smtClean="0">
                          <a:latin typeface="Times New Roman"/>
                          <a:ea typeface="Times New Roman"/>
                          <a:cs typeface="Times New Roman"/>
                          <a:sym typeface="Times New Roman"/>
                        </a:rPr>
                        <a:t>43</a:t>
                      </a:r>
                      <a:endParaRPr lang="kk-KZ" sz="900" dirty="0" smtClean="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smtClean="0">
                          <a:latin typeface="Times New Roman"/>
                          <a:ea typeface="Times New Roman"/>
                          <a:cs typeface="Times New Roman"/>
                          <a:sym typeface="Times New Roman"/>
                        </a:rPr>
                        <a:t>0,</a:t>
                      </a:r>
                      <a:r>
                        <a:rPr lang="en-US" sz="900" dirty="0" smtClean="0">
                          <a:latin typeface="Times New Roman"/>
                          <a:ea typeface="Times New Roman"/>
                          <a:cs typeface="Times New Roman"/>
                          <a:sym typeface="Times New Roman"/>
                        </a:rPr>
                        <a:t>3</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 xmlns:a16="http://schemas.microsoft.com/office/drawing/2014/main" val="10001"/>
                  </a:ext>
                </a:extLst>
              </a:tr>
              <a:tr h="228600">
                <a:tc>
                  <a:txBody>
                    <a:bodyPr/>
                    <a:lstStyle/>
                    <a:p>
                      <a:pPr algn="l">
                        <a:defRPr sz="1800"/>
                      </a:pPr>
                      <a:r>
                        <a:rPr sz="900" dirty="0">
                          <a:latin typeface="Times New Roman"/>
                          <a:ea typeface="Times New Roman"/>
                          <a:cs typeface="Times New Roman"/>
                          <a:sym typeface="Times New Roman"/>
                        </a:rPr>
                        <a:t>РМ-10 </a:t>
                      </a:r>
                      <a:r>
                        <a:rPr sz="900" dirty="0" err="1">
                          <a:latin typeface="Times New Roman"/>
                          <a:ea typeface="Times New Roman"/>
                          <a:cs typeface="Times New Roman"/>
                          <a:sym typeface="Times New Roman"/>
                        </a:rPr>
                        <a:t>қалқыма</a:t>
                      </a:r>
                      <a:r>
                        <a:rPr sz="900" dirty="0">
                          <a:latin typeface="Times New Roman"/>
                          <a:ea typeface="Times New Roman"/>
                          <a:cs typeface="Times New Roman"/>
                          <a:sym typeface="Times New Roman"/>
                        </a:rPr>
                        <a:t> </a:t>
                      </a:r>
                      <a:r>
                        <a:rPr sz="900" dirty="0" err="1">
                          <a:latin typeface="Times New Roman"/>
                          <a:ea typeface="Times New Roman"/>
                          <a:cs typeface="Times New Roman"/>
                          <a:sym typeface="Times New Roman"/>
                        </a:rPr>
                        <a:t>бөлшектері</a:t>
                      </a:r>
                      <a:endParaRPr sz="900"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en-US" sz="900" dirty="0" smtClean="0">
                          <a:latin typeface="Times New Roman"/>
                          <a:ea typeface="Times New Roman"/>
                          <a:cs typeface="Times New Roman"/>
                          <a:sym typeface="Times New Roman"/>
                        </a:rPr>
                        <a:t>46</a:t>
                      </a:r>
                      <a:endParaRPr lang="kk-KZ" sz="900" dirty="0" smtClean="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smtClean="0">
                          <a:latin typeface="Times New Roman"/>
                          <a:ea typeface="Times New Roman"/>
                          <a:cs typeface="Times New Roman"/>
                          <a:sym typeface="Times New Roman"/>
                        </a:rPr>
                        <a:t>0,</a:t>
                      </a:r>
                      <a:r>
                        <a:rPr lang="en-US" sz="900" dirty="0" smtClean="0">
                          <a:latin typeface="Times New Roman"/>
                          <a:ea typeface="Times New Roman"/>
                          <a:cs typeface="Times New Roman"/>
                          <a:sym typeface="Times New Roman"/>
                        </a:rPr>
                        <a:t>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 xmlns:a16="http://schemas.microsoft.com/office/drawing/2014/main"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en-US" sz="900" dirty="0" smtClean="0">
                          <a:latin typeface="Times New Roman"/>
                          <a:ea typeface="Times New Roman"/>
                          <a:cs typeface="Times New Roman"/>
                          <a:sym typeface="Times New Roman"/>
                        </a:rPr>
                        <a:t>244</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smtClean="0">
                          <a:latin typeface="Times New Roman"/>
                          <a:ea typeface="Times New Roman"/>
                          <a:cs typeface="Times New Roman"/>
                          <a:sym typeface="Times New Roman"/>
                        </a:rPr>
                        <a:t>0,</a:t>
                      </a:r>
                      <a:r>
                        <a:rPr lang="en-US" sz="900" dirty="0" smtClean="0">
                          <a:latin typeface="Times New Roman"/>
                          <a:ea typeface="Times New Roman"/>
                          <a:cs typeface="Times New Roman"/>
                          <a:sym typeface="Times New Roman"/>
                        </a:rPr>
                        <a:t>5</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 xmlns:a16="http://schemas.microsoft.com/office/drawing/2014/main"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en-US" sz="900" dirty="0" smtClean="0">
                          <a:latin typeface="Times New Roman"/>
                          <a:ea typeface="Times New Roman"/>
                          <a:cs typeface="Times New Roman"/>
                          <a:sym typeface="Times New Roman"/>
                        </a:rPr>
                        <a:t>7628</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en-US" sz="900" dirty="0" smtClean="0">
                          <a:latin typeface="Times New Roman"/>
                          <a:ea typeface="Times New Roman"/>
                          <a:cs typeface="Times New Roman"/>
                          <a:sym typeface="Times New Roman"/>
                        </a:rPr>
                        <a:t>1,5</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en-US" sz="900" dirty="0" smtClean="0">
                          <a:latin typeface="Times New Roman"/>
                          <a:ea typeface="Times New Roman"/>
                          <a:cs typeface="Times New Roman"/>
                          <a:sym typeface="Times New Roman"/>
                        </a:rPr>
                        <a:t>287</a:t>
                      </a:r>
                      <a:endParaRPr lang="ru-RU" sz="900" dirty="0" smtClean="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en-US" sz="900" dirty="0" smtClean="0">
                          <a:latin typeface="Times New Roman"/>
                          <a:ea typeface="Times New Roman"/>
                          <a:cs typeface="Times New Roman"/>
                          <a:sym typeface="Times New Roman"/>
                        </a:rPr>
                        <a:t>1,4</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 xmlns:a16="http://schemas.microsoft.com/office/drawing/2014/main"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en-US" sz="900" dirty="0" smtClean="0">
                          <a:latin typeface="Times New Roman"/>
                          <a:ea typeface="Times New Roman"/>
                          <a:cs typeface="Times New Roman"/>
                          <a:sym typeface="Times New Roman"/>
                        </a:rPr>
                        <a:t>620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en-US" sz="900" dirty="0" smtClean="0">
                          <a:latin typeface="Times New Roman"/>
                          <a:ea typeface="Times New Roman"/>
                          <a:cs typeface="Times New Roman"/>
                          <a:sym typeface="Times New Roman"/>
                        </a:rPr>
                        <a:t>1,5</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en-US" sz="900" dirty="0" smtClean="0">
                          <a:latin typeface="Times New Roman"/>
                          <a:ea typeface="Times New Roman"/>
                          <a:cs typeface="Times New Roman"/>
                          <a:sym typeface="Times New Roman"/>
                        </a:rPr>
                        <a:t>63</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cap="flat" cmpd="sng" algn="ctr">
                      <a:solidFill>
                        <a:srgbClr val="000000"/>
                      </a:solidFill>
                      <a:prstDash val="solid"/>
                      <a:round/>
                      <a:headEnd type="none" w="med" len="med"/>
                      <a:tailEnd type="none" w="med" len="med"/>
                    </a:lnT>
                    <a:lnB w="12700">
                      <a:solidFill>
                        <a:srgbClr val="000000"/>
                      </a:solidFill>
                    </a:lnB>
                    <a:solidFill>
                      <a:srgbClr val="FFFFFF"/>
                    </a:solidFill>
                  </a:tcPr>
                </a:tc>
                <a:tc>
                  <a:txBody>
                    <a:bodyPr/>
                    <a:lstStyle/>
                    <a:p>
                      <a:pPr algn="ctr">
                        <a:defRPr sz="1800"/>
                      </a:pPr>
                      <a:r>
                        <a:rPr lang="en-US" sz="900" dirty="0" smtClean="0">
                          <a:latin typeface="Times New Roman"/>
                          <a:ea typeface="Times New Roman"/>
                          <a:cs typeface="Times New Roman"/>
                          <a:sym typeface="Times New Roman"/>
                        </a:rPr>
                        <a:t>7,9</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cap="flat" cmpd="sng" algn="ctr">
                      <a:solidFill>
                        <a:srgbClr val="000000"/>
                      </a:solidFill>
                      <a:prstDash val="solid"/>
                      <a:round/>
                      <a:headEnd type="none" w="med" len="med"/>
                      <a:tailEnd type="none" w="med" len="med"/>
                    </a:lnT>
                    <a:lnB w="12700">
                      <a:solidFill>
                        <a:srgbClr val="000000"/>
                      </a:solidFill>
                    </a:lnB>
                    <a:solidFill>
                      <a:srgbClr val="FFFFFF"/>
                    </a:solidFill>
                  </a:tcPr>
                </a:tc>
                <a:extLst>
                  <a:ext uri="{0D108BD9-81ED-4DB2-BD59-A6C34878D82A}">
                    <a16:rowId xmlns="" xmlns:a16="http://schemas.microsoft.com/office/drawing/2014/main" val="10007"/>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TextBox 16"/>
          <p:cNvSpPr txBox="1">
            <a:spLocks noChangeArrowheads="1"/>
          </p:cNvSpPr>
          <p:nvPr/>
        </p:nvSpPr>
        <p:spPr bwMode="auto">
          <a:xfrm>
            <a:off x="112713" y="693738"/>
            <a:ext cx="4810125"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176213">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endParaRPr lang="ru-RU" altLang="ru-RU" sz="1200">
              <a:latin typeface="Times New Roman" panose="02020603050405020304" pitchFamily="18" charset="0"/>
              <a:cs typeface="Times New Roman" panose="02020603050405020304" pitchFamily="18" charset="0"/>
            </a:endParaRPr>
          </a:p>
        </p:txBody>
      </p:sp>
      <p:sp>
        <p:nvSpPr>
          <p:cNvPr id="3077" name="Прямоугольник 26"/>
          <p:cNvSpPr>
            <a:spLocks noChangeArrowheads="1"/>
          </p:cNvSpPr>
          <p:nvPr/>
        </p:nvSpPr>
        <p:spPr bwMode="auto">
          <a:xfrm>
            <a:off x="128588" y="1816100"/>
            <a:ext cx="4802187" cy="2678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buFont typeface="Arial" panose="020B0604020202020204" pitchFamily="34" charset="0"/>
              <a:buNone/>
            </a:pPr>
            <a:r>
              <a:rPr lang="kk-KZ" altLang="ru-RU" sz="1200">
                <a:solidFill>
                  <a:srgbClr val="000000"/>
                </a:solidFill>
                <a:latin typeface="Times New Roman" panose="02020603050405020304" pitchFamily="18" charset="0"/>
                <a:cs typeface="Times New Roman" panose="02020603050405020304" pitchFamily="18" charset="0"/>
              </a:rPr>
              <a:t>Астана</a:t>
            </a:r>
            <a:r>
              <a:rPr lang="ru-RU" altLang="ru-RU" sz="1200">
                <a:solidFill>
                  <a:srgbClr val="000000"/>
                </a:solidFill>
                <a:latin typeface="Times New Roman" panose="02020603050405020304" pitchFamily="18" charset="0"/>
                <a:cs typeface="Times New Roman" panose="02020603050405020304" pitchFamily="18" charset="0"/>
              </a:rPr>
              <a:t> қаласында атмосфералық ауаның ластану деңгейін бақылау 10 бақылау бекетінде жүргізіледі:</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1 бекет –</a:t>
            </a:r>
            <a:r>
              <a:rPr lang="ru-RU" altLang="ru-RU" sz="1200">
                <a:latin typeface="Times New Roman" panose="02020603050405020304" pitchFamily="18" charset="0"/>
                <a:cs typeface="Times New Roman" panose="02020603050405020304" pitchFamily="18" charset="0"/>
              </a:rPr>
              <a:t> Жамбыл к-сі, 11;</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2 бекет –</a:t>
            </a:r>
            <a:r>
              <a:rPr lang="ru-RU" altLang="ru-RU" sz="1200">
                <a:latin typeface="Times New Roman" panose="02020603050405020304" pitchFamily="18" charset="0"/>
                <a:cs typeface="Times New Roman" panose="02020603050405020304" pitchFamily="18" charset="0"/>
              </a:rPr>
              <a:t>  проспект Республики, 35 (школа </a:t>
            </a:r>
            <a:r>
              <a:rPr lang="en-US" altLang="ru-RU" sz="1200">
                <a:latin typeface="Times New Roman" panose="02020603050405020304" pitchFamily="18" charset="0"/>
                <a:cs typeface="Times New Roman" panose="02020603050405020304" pitchFamily="18" charset="0"/>
              </a:rPr>
              <a:t>№ 3</a:t>
            </a:r>
            <a:r>
              <a:rPr lang="ru-RU" altLang="ru-RU" sz="1200">
                <a:latin typeface="Times New Roman" panose="02020603050405020304" pitchFamily="18" charset="0"/>
                <a:cs typeface="Times New Roman" panose="02020603050405020304" pitchFamily="18" charset="0"/>
              </a:rPr>
              <a:t>);</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3 бекет –</a:t>
            </a:r>
            <a:r>
              <a:rPr lang="ru-RU" altLang="ru-RU" sz="1200">
                <a:latin typeface="Times New Roman" panose="02020603050405020304" pitchFamily="18" charset="0"/>
                <a:cs typeface="Times New Roman" panose="02020603050405020304" pitchFamily="18" charset="0"/>
              </a:rPr>
              <a:t>  Телжан Шонанович 47, район лесозавода;</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4 бекет –</a:t>
            </a:r>
            <a:r>
              <a:rPr lang="ru-RU" altLang="ru-RU" sz="1200">
                <a:latin typeface="Times New Roman" panose="02020603050405020304" pitchFamily="18" charset="0"/>
                <a:cs typeface="Times New Roman" panose="02020603050405020304" pitchFamily="18" charset="0"/>
              </a:rPr>
              <a:t>  Лепсі көшесі, 38</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5 бекет –</a:t>
            </a:r>
            <a:r>
              <a:rPr lang="ru-RU" altLang="ru-RU" sz="1200">
                <a:latin typeface="Times New Roman" panose="02020603050405020304" pitchFamily="18" charset="0"/>
                <a:cs typeface="Times New Roman" panose="02020603050405020304" pitchFamily="18" charset="0"/>
              </a:rPr>
              <a:t>  Тұран даңғылы, 2/1 орталық құтқару станциясы;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6 бекет –</a:t>
            </a:r>
            <a:r>
              <a:rPr lang="ru-RU" altLang="ru-RU" sz="1200">
                <a:latin typeface="Times New Roman" panose="02020603050405020304" pitchFamily="18" charset="0"/>
                <a:cs typeface="Times New Roman" panose="02020603050405020304" pitchFamily="18" charset="0"/>
              </a:rPr>
              <a:t> Ақжол к-сі, «Астана Тазалық» сарқынды сулар тұндырғышының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7 бекет –</a:t>
            </a:r>
            <a:r>
              <a:rPr lang="ru-RU" altLang="ru-RU" sz="1200">
                <a:latin typeface="Times New Roman" panose="02020603050405020304" pitchFamily="18" charset="0"/>
                <a:cs typeface="Times New Roman" panose="02020603050405020304" pitchFamily="18" charset="0"/>
              </a:rPr>
              <a:t>  Түркістан к-сі, 2/1 (РФММ);</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8 бекет –</a:t>
            </a:r>
            <a:r>
              <a:rPr lang="ru-RU" altLang="ru-RU" sz="1200">
                <a:latin typeface="Times New Roman" panose="02020603050405020304" pitchFamily="18" charset="0"/>
                <a:cs typeface="Times New Roman" panose="02020603050405020304" pitchFamily="18" charset="0"/>
              </a:rPr>
              <a:t>  Бабатайұлы к-сі, 24 үй, Көктал-1, Сарыарқа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9 бекет –</a:t>
            </a:r>
            <a:r>
              <a:rPr lang="ru-RU" altLang="ru-RU" sz="1200">
                <a:latin typeface="Times New Roman" panose="02020603050405020304" pitchFamily="18" charset="0"/>
                <a:cs typeface="Times New Roman" panose="02020603050405020304" pitchFamily="18" charset="0"/>
              </a:rPr>
              <a:t> А. Байтұрсынов көшесі, 25, Х. Сұлтан мешіті, Алматы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10 бекет –</a:t>
            </a:r>
            <a:r>
              <a:rPr lang="ru-RU" altLang="ru-RU" sz="1200">
                <a:latin typeface="Times New Roman" panose="02020603050405020304" pitchFamily="18" charset="0"/>
                <a:cs typeface="Times New Roman" panose="02020603050405020304" pitchFamily="18" charset="0"/>
              </a:rPr>
              <a:t>  қ. Мұңайтпасов к-сі, 13, Алматы ауданы.</a:t>
            </a:r>
          </a:p>
        </p:txBody>
      </p:sp>
      <p:sp>
        <p:nvSpPr>
          <p:cNvPr id="3078" name="Прямоугольник 13"/>
          <p:cNvSpPr>
            <a:spLocks noChangeArrowheads="1"/>
          </p:cNvSpPr>
          <p:nvPr/>
        </p:nvSpPr>
        <p:spPr bwMode="auto">
          <a:xfrm>
            <a:off x="4953000" y="101600"/>
            <a:ext cx="482441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ru-RU" sz="1200" i="1">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9" name="Группа 24"/>
          <p:cNvGrpSpPr>
            <a:grpSpLocks/>
          </p:cNvGrpSpPr>
          <p:nvPr/>
        </p:nvGrpSpPr>
        <p:grpSpPr bwMode="auto">
          <a:xfrm>
            <a:off x="5167313" y="4357688"/>
            <a:ext cx="4471987" cy="1206500"/>
            <a:chOff x="349950" y="3799939"/>
            <a:chExt cx="4472585" cy="1323723"/>
          </a:xfrm>
        </p:grpSpPr>
        <p:sp>
          <p:nvSpPr>
            <p:cNvPr id="3131" name="Прямоугольник 8"/>
            <p:cNvSpPr>
              <a:spLocks noChangeArrowheads="1"/>
            </p:cNvSpPr>
            <p:nvPr/>
          </p:nvSpPr>
          <p:spPr bwMode="auto">
            <a:xfrm>
              <a:off x="349950" y="4077009"/>
              <a:ext cx="2199935" cy="10466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endParaRPr lang="kk-KZ"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endParaRPr lang="kk-KZ"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endParaRPr lang="ru-RU"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r>
                <a:rPr lang="kk-KZ" altLang="ru-RU" sz="1000" i="1">
                  <a:latin typeface="Times New Roman" panose="02020603050405020304" pitchFamily="18" charset="0"/>
                  <a:cs typeface="Times New Roman" panose="02020603050405020304" pitchFamily="18" charset="0"/>
                </a:rPr>
                <a:t>Астана қ.</a:t>
              </a:r>
              <a:r>
                <a:rPr lang="ru-RU" altLang="ru-RU" sz="1000" i="1">
                  <a:latin typeface="Times New Roman" panose="02020603050405020304" pitchFamily="18" charset="0"/>
                  <a:cs typeface="Times New Roman" panose="02020603050405020304" pitchFamily="18" charset="0"/>
                </a:rPr>
                <a:t>, Мәңгілік ел даңғылы, 11/1</a:t>
              </a:r>
            </a:p>
            <a:p>
              <a:pPr algn="ctr" eaLnBrk="1" hangingPunct="1">
                <a:buFont typeface="Arial" panose="020B0604020202020204" pitchFamily="34" charset="0"/>
                <a:buNone/>
              </a:pPr>
              <a:endParaRPr lang="ru-RU" altLang="ru-RU" sz="1000" i="1">
                <a:solidFill>
                  <a:srgbClr val="FF0000"/>
                </a:solidFill>
                <a:latin typeface="Times New Roman" panose="02020603050405020304" pitchFamily="18" charset="0"/>
                <a:cs typeface="Times New Roman" panose="02020603050405020304" pitchFamily="18" charset="0"/>
              </a:endParaRPr>
            </a:p>
          </p:txBody>
        </p:sp>
        <p:sp>
          <p:nvSpPr>
            <p:cNvPr id="3132" name="Прямоугольник 20"/>
            <p:cNvSpPr>
              <a:spLocks noChangeArrowheads="1"/>
            </p:cNvSpPr>
            <p:nvPr/>
          </p:nvSpPr>
          <p:spPr bwMode="auto">
            <a:xfrm>
              <a:off x="531522" y="3799939"/>
              <a:ext cx="4291013" cy="911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r>
                <a:rPr lang="ru-RU" altLang="ru-RU" sz="1200" b="1" i="1">
                  <a:solidFill>
                    <a:srgbClr val="000000"/>
                  </a:solidFill>
                  <a:latin typeface="Times New Roman" panose="02020603050405020304" pitchFamily="18" charset="0"/>
                  <a:cs typeface="Times New Roman" panose="02020603050405020304" pitchFamily="18" charset="0"/>
                </a:rPr>
                <a:t>Байланыстар :</a:t>
              </a:r>
            </a:p>
          </p:txBody>
        </p:sp>
      </p:grpSp>
      <p:sp>
        <p:nvSpPr>
          <p:cNvPr id="3080" name="Прямоугольник 11"/>
          <p:cNvSpPr>
            <a:spLocks noChangeArrowheads="1"/>
          </p:cNvSpPr>
          <p:nvPr/>
        </p:nvSpPr>
        <p:spPr bwMode="auto">
          <a:xfrm>
            <a:off x="4978400" y="6496050"/>
            <a:ext cx="4846638"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en-US" sz="1000" b="1" i="1">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 </a:t>
            </a:r>
          </a:p>
        </p:txBody>
      </p:sp>
      <p:sp>
        <p:nvSpPr>
          <p:cNvPr id="3081" name="Прямоугольник 1"/>
          <p:cNvSpPr>
            <a:spLocks noChangeArrowheads="1"/>
          </p:cNvSpPr>
          <p:nvPr/>
        </p:nvSpPr>
        <p:spPr bwMode="auto">
          <a:xfrm>
            <a:off x="5072063" y="6167438"/>
            <a:ext cx="4521200" cy="3079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r>
              <a:rPr lang="ru-RU" altLang="ru-RU" sz="1400" b="1" i="1" dirty="0">
                <a:solidFill>
                  <a:srgbClr val="000000"/>
                </a:solidFill>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Айгисинова Н. </a:t>
            </a:r>
            <a:r>
              <a:rPr lang="kk-KZ" altLang="ru-RU" sz="1200" b="1" i="1" dirty="0" smtClean="0">
                <a:solidFill>
                  <a:srgbClr val="000000"/>
                </a:solidFill>
                <a:latin typeface="Times New Roman" panose="02020603050405020304" pitchFamily="18" charset="0"/>
                <a:cs typeface="Times New Roman" panose="02020603050405020304" pitchFamily="18" charset="0"/>
              </a:rPr>
              <a:t>/Жандосова 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nvGraphicFramePr>
        <p:xfrm>
          <a:off x="5280025" y="563563"/>
          <a:ext cx="4194175" cy="804864"/>
        </p:xfrm>
        <a:graphic>
          <a:graphicData uri="http://schemas.openxmlformats.org/drawingml/2006/table">
            <a:tbl>
              <a:tblPr/>
              <a:tblGrid>
                <a:gridCol w="1113192">
                  <a:extLst>
                    <a:ext uri="{9D8B030D-6E8A-4147-A177-3AD203B41FA5}">
                      <a16:colId xmlns="" xmlns:a16="http://schemas.microsoft.com/office/drawing/2014/main" val="20000"/>
                    </a:ext>
                  </a:extLst>
                </a:gridCol>
                <a:gridCol w="3080983">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fontAlgn="ctr"/>
                      <a:r>
                        <a:rPr lang="ru-RU" sz="1000" b="0" i="0" u="none" strike="noStrike">
                          <a:solidFill>
                            <a:srgbClr val="000000"/>
                          </a:solidFill>
                          <a:latin typeface="Times New Roman"/>
                        </a:rPr>
                        <a:t>&lt;=0,09</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fontAlgn="ctr"/>
                      <a:r>
                        <a:rPr lang="ru-RU" sz="1000" b="0" i="0" u="none" strike="noStrike">
                          <a:solidFill>
                            <a:srgbClr val="000000"/>
                          </a:solidFill>
                          <a:latin typeface="Times New Roman"/>
                        </a:rPr>
                        <a:t>0,1-0,18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fontAlgn="ctr"/>
                      <a:r>
                        <a:rPr lang="ru-RU" sz="1000" b="0" i="0" u="none" strike="noStrike">
                          <a:solidFill>
                            <a:srgbClr val="000000"/>
                          </a:solidFill>
                          <a:latin typeface="Times New Roman"/>
                        </a:rPr>
                        <a:t>0,19-0,28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fontAlgn="b"/>
                      <a:r>
                        <a:rPr lang="ru-RU" sz="1000" b="0" i="0" u="none" strike="noStrike" dirty="0">
                          <a:solidFill>
                            <a:srgbClr val="000000"/>
                          </a:solidFill>
                          <a:latin typeface="Times New Roman"/>
                        </a:rPr>
                        <a:t>&gt;=0,29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5" name="Прямоугольник 29"/>
          <p:cNvSpPr>
            <a:spLocks noChangeArrowheads="1"/>
          </p:cNvSpPr>
          <p:nvPr/>
        </p:nvSpPr>
        <p:spPr bwMode="auto">
          <a:xfrm>
            <a:off x="4965700" y="1335088"/>
            <a:ext cx="4813300"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r>
              <a:rPr lang="kk-KZ" altLang="ru-RU" sz="800" i="1">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anose="020B0604020202020204" pitchFamily="34" charset="0"/>
              <a:buNone/>
            </a:pPr>
            <a:r>
              <a:rPr lang="kk-KZ" altLang="ru-RU" sz="800" i="1">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a:solidFill>
                <a:srgbClr val="000000"/>
              </a:solidFill>
              <a:latin typeface="Times New Roman" panose="02020603050405020304" pitchFamily="18" charset="0"/>
              <a:cs typeface="Times New Roman" panose="02020603050405020304" pitchFamily="18" charset="0"/>
            </a:endParaRPr>
          </a:p>
        </p:txBody>
      </p:sp>
      <p:sp>
        <p:nvSpPr>
          <p:cNvPr id="3106" name="Прямоугольник 32"/>
          <p:cNvSpPr>
            <a:spLocks noChangeArrowheads="1"/>
          </p:cNvSpPr>
          <p:nvPr/>
        </p:nvSpPr>
        <p:spPr bwMode="auto">
          <a:xfrm>
            <a:off x="4957763" y="2049463"/>
            <a:ext cx="48037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ru-RU" sz="1200" i="1">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altLang="ru-RU">
                <a:latin typeface="Times New Roman" panose="02020603050405020304" pitchFamily="18" charset="0"/>
                <a:cs typeface="Times New Roman" panose="02020603050405020304" pitchFamily="18" charset="0"/>
              </a:rPr>
              <a:t> </a:t>
            </a:r>
          </a:p>
        </p:txBody>
      </p:sp>
      <p:graphicFrame>
        <p:nvGraphicFramePr>
          <p:cNvPr id="34" name="Таблица 33"/>
          <p:cNvGraphicFramePr/>
          <p:nvPr/>
        </p:nvGraphicFramePr>
        <p:xfrm>
          <a:off x="5030788" y="2378075"/>
          <a:ext cx="4606925" cy="2106614"/>
        </p:xfrm>
        <a:graphic>
          <a:graphicData uri="http://schemas.openxmlformats.org/drawingml/2006/table">
            <a:tbl>
              <a:tblPr/>
              <a:tblGrid>
                <a:gridCol w="848163">
                  <a:extLst>
                    <a:ext uri="{9D8B030D-6E8A-4147-A177-3AD203B41FA5}">
                      <a16:colId xmlns="" xmlns:a16="http://schemas.microsoft.com/office/drawing/2014/main" val="20000"/>
                    </a:ext>
                  </a:extLst>
                </a:gridCol>
                <a:gridCol w="3758762">
                  <a:extLst>
                    <a:ext uri="{9D8B030D-6E8A-4147-A177-3AD203B41FA5}">
                      <a16:colId xmlns="" xmlns:a16="http://schemas.microsoft.com/office/drawing/2014/main" val="20001"/>
                    </a:ext>
                  </a:extLst>
                </a:gridCol>
              </a:tblGrid>
              <a:tr h="304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414">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200">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200">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5" name="TextBox 34"/>
          <p:cNvSpPr txBox="1">
            <a:spLocks noChangeArrowheads="1"/>
          </p:cNvSpPr>
          <p:nvPr/>
        </p:nvSpPr>
        <p:spPr bwMode="auto">
          <a:xfrm>
            <a:off x="4959350" y="4445000"/>
            <a:ext cx="4824413"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r>
              <a:rPr lang="kk-KZ" altLang="ru-RU" sz="800" i="1">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a:p>
        </p:txBody>
      </p:sp>
      <p:graphicFrame>
        <p:nvGraphicFramePr>
          <p:cNvPr id="21" name="Таблица 20"/>
          <p:cNvGraphicFramePr>
            <a:graphicFrameLocks noGrp="1"/>
          </p:cNvGraphicFramePr>
          <p:nvPr/>
        </p:nvGraphicFramePr>
        <p:xfrm>
          <a:off x="5167313" y="5429250"/>
          <a:ext cx="4035425" cy="792168"/>
        </p:xfrm>
        <a:graphic>
          <a:graphicData uri="http://schemas.openxmlformats.org/drawingml/2006/table">
            <a:tbl>
              <a:tblPr/>
              <a:tblGrid>
                <a:gridCol w="2017713">
                  <a:extLst>
                    <a:ext uri="{9D8B030D-6E8A-4147-A177-3AD203B41FA5}">
                      <a16:colId xmlns="" xmlns:a16="http://schemas.microsoft.com/office/drawing/2014/main" val="20000"/>
                    </a:ext>
                  </a:extLst>
                </a:gridCol>
                <a:gridCol w="2017712">
                  <a:extLst>
                    <a:ext uri="{9D8B030D-6E8A-4147-A177-3AD203B41FA5}">
                      <a16:colId xmlns="" xmlns:a16="http://schemas.microsoft.com/office/drawing/2014/main" val="20001"/>
                    </a:ext>
                  </a:extLst>
                </a:gridCol>
              </a:tblGrid>
              <a:tr h="457041">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ru-RU" sz="800" b="0" i="0" u="none" strike="noStrike" cap="none" normalizeH="0" baseline="0" dirty="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kk-KZ" sz="800" b="0" i="0" u="none" strike="noStrike" cap="none" normalizeH="0" baseline="0" dirty="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altLang="en-US" sz="800" b="0" i="0" u="none" strike="noStrike" cap="none" normalizeH="0" baseline="0" dirty="0">
                          <a:ln>
                            <a:noFill/>
                          </a:ln>
                          <a:solidFill>
                            <a:schemeClr val="tx1"/>
                          </a:solidFill>
                          <a:effectLst/>
                          <a:latin typeface="Times New Roman" pitchFamily="18" charset="0"/>
                          <a:cs typeface="Times New Roman" pitchFamily="18" charset="0"/>
                        </a:rPr>
                        <a:t>Астана </a:t>
                      </a:r>
                      <a:r>
                        <a:rPr kumimoji="0" lang="ru-RU" altLang="en-US" sz="800" b="0" i="0" u="none" strike="noStrike" cap="none" normalizeH="0" baseline="0" dirty="0" err="1">
                          <a:ln>
                            <a:noFill/>
                          </a:ln>
                          <a:solidFill>
                            <a:schemeClr val="tx1"/>
                          </a:solidFill>
                          <a:effectLst/>
                          <a:latin typeface="Times New Roman" pitchFamily="18" charset="0"/>
                          <a:cs typeface="Times New Roman" pitchFamily="18" charset="0"/>
                        </a:rPr>
                        <a:t>қаласы</a:t>
                      </a:r>
                      <a:r>
                        <a:rPr kumimoji="0" lang="ru-RU" altLang="en-US" sz="800" b="0" i="0" u="none" strike="noStrike" cap="none" normalizeH="0" baseline="0" dirty="0">
                          <a:ln>
                            <a:noFill/>
                          </a:ln>
                          <a:solidFill>
                            <a:schemeClr val="tx1"/>
                          </a:solidFill>
                          <a:effectLst/>
                          <a:latin typeface="Times New Roman" pitchFamily="18" charset="0"/>
                          <a:cs typeface="Times New Roman" pitchFamily="18" charset="0"/>
                        </a:rPr>
                        <a:t> ҚОЛМСЗ</a:t>
                      </a:r>
                    </a:p>
                  </a:txBody>
                  <a:tcPr marT="45642" marB="45642"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sz="800" b="0" i="0" u="none" strike="noStrike" cap="none" normalizeH="0" baseline="0">
                          <a:ln>
                            <a:noFill/>
                          </a:ln>
                          <a:solidFill>
                            <a:schemeClr val="tx1"/>
                          </a:solidFill>
                          <a:effectLst/>
                          <a:latin typeface="Times New Roman" pitchFamily="18" charset="0"/>
                          <a:cs typeface="Times New Roman" pitchFamily="18" charset="0"/>
                        </a:rPr>
                        <a:t>Тел.: +7 (7172) 79-83-33</a:t>
                      </a: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sz="800" b="0" i="0" u="none" strike="noStrike" cap="none" normalizeH="0" baseline="0">
                          <a:ln>
                            <a:noFill/>
                          </a:ln>
                          <a:solidFill>
                            <a:schemeClr val="tx1"/>
                          </a:solidFill>
                          <a:effectLst/>
                          <a:latin typeface="Times New Roman" pitchFamily="18" charset="0"/>
                          <a:cs typeface="Times New Roman" pitchFamily="18" charset="0"/>
                        </a:rPr>
                        <a:t>E-mail: </a:t>
                      </a:r>
                      <a:r>
                        <a:rPr kumimoji="0" lang="en-US" sz="800" b="1" i="0" u="none" strike="noStrike" cap="none" normalizeH="0" baseline="0">
                          <a:ln>
                            <a:noFill/>
                          </a:ln>
                          <a:solidFill>
                            <a:schemeClr val="tx1"/>
                          </a:solidFill>
                          <a:effectLst/>
                          <a:latin typeface="Times New Roman" pitchFamily="18" charset="0"/>
                          <a:cs typeface="Times New Roman" pitchFamily="18" charset="0"/>
                          <a:hlinkClick r:id="" action="ppaction://noaction"/>
                        </a:rPr>
                        <a:t>info@meteo.kz</a:t>
                      </a:r>
                      <a:endParaRPr kumimoji="0" lang="en-US" sz="800" b="1" i="0" u="none" strike="noStrike" cap="none" normalizeH="0" baseline="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122">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altLang="en-US" sz="800" b="0" i="0" u="none" strike="noStrike" cap="none" normalizeH="0" baseline="0" dirty="0" err="1">
                          <a:ln>
                            <a:noFill/>
                          </a:ln>
                          <a:solidFill>
                            <a:schemeClr val="tx1"/>
                          </a:solidFill>
                          <a:effectLst/>
                          <a:latin typeface="Times New Roman" pitchFamily="18" charset="0"/>
                          <a:cs typeface="Times New Roman" pitchFamily="18" charset="0"/>
                        </a:rPr>
                        <a:t>Гидрометеорологиялық</a:t>
                      </a:r>
                      <a:r>
                        <a:rPr kumimoji="0" lang="ru-RU" altLang="en-US" sz="800" b="0" i="0" u="none" strike="noStrike" cap="none" normalizeH="0" baseline="0" dirty="0">
                          <a:ln>
                            <a:noFill/>
                          </a:ln>
                          <a:solidFill>
                            <a:schemeClr val="tx1"/>
                          </a:solidFill>
                          <a:effectLst/>
                          <a:latin typeface="Times New Roman" pitchFamily="18" charset="0"/>
                          <a:cs typeface="Times New Roman" pitchFamily="18" charset="0"/>
                        </a:rPr>
                        <a:t> </a:t>
                      </a:r>
                      <a:r>
                        <a:rPr kumimoji="0" lang="ru-RU" altLang="en-US" sz="800" b="0" i="0" u="none" strike="noStrike" cap="none" normalizeH="0" baseline="0" dirty="0" err="1">
                          <a:ln>
                            <a:noFill/>
                          </a:ln>
                          <a:solidFill>
                            <a:schemeClr val="tx1"/>
                          </a:solidFill>
                          <a:effectLst/>
                          <a:latin typeface="Times New Roman" pitchFamily="18" charset="0"/>
                          <a:cs typeface="Times New Roman" pitchFamily="18" charset="0"/>
                        </a:rPr>
                        <a:t>орталық</a:t>
                      </a:r>
                      <a:endParaRPr kumimoji="0" lang="ru-RU" altLang="en-US" sz="800" b="0" i="0" u="none" strike="noStrike" cap="none" normalizeH="0" baseline="0" dirty="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sz="800" b="0" i="0" u="none" strike="noStrike" cap="none" normalizeH="0" baseline="0" dirty="0">
                          <a:ln>
                            <a:noFill/>
                          </a:ln>
                          <a:solidFill>
                            <a:schemeClr val="tx1"/>
                          </a:solidFill>
                          <a:effectLst/>
                          <a:latin typeface="Times New Roman" pitchFamily="18" charset="0"/>
                          <a:cs typeface="Times New Roman" pitchFamily="18" charset="0"/>
                        </a:rPr>
                        <a:t>Тел.: +7 (7172) 79-83-</a:t>
                      </a:r>
                      <a:r>
                        <a:rPr kumimoji="0" lang="en-US" sz="800" b="0" i="0" u="none" strike="noStrike" cap="none" normalizeH="0" baseline="0" dirty="0">
                          <a:ln>
                            <a:noFill/>
                          </a:ln>
                          <a:solidFill>
                            <a:schemeClr val="tx1"/>
                          </a:solidFill>
                          <a:effectLst/>
                          <a:latin typeface="Times New Roman" pitchFamily="18" charset="0"/>
                          <a:cs typeface="Times New Roman" pitchFamily="18" charset="0"/>
                        </a:rPr>
                        <a:t>26</a:t>
                      </a:r>
                      <a:r>
                        <a:rPr kumimoji="0" lang="ru-RU" sz="800" b="0" i="0" u="none" strike="noStrike" cap="none" normalizeH="0" baseline="0" dirty="0">
                          <a:ln>
                            <a:noFill/>
                          </a:ln>
                          <a:solidFill>
                            <a:schemeClr val="tx1"/>
                          </a:solidFill>
                          <a:effectLst/>
                          <a:latin typeface="Times New Roman" pitchFamily="18" charset="0"/>
                          <a:cs typeface="Times New Roman" pitchFamily="18" charset="0"/>
                        </a:rPr>
                        <a:t>, 79-83-</a:t>
                      </a:r>
                      <a:r>
                        <a:rPr kumimoji="0" lang="en-US" sz="800" b="0" i="0" u="none" strike="noStrike" cap="none" normalizeH="0" baseline="0" dirty="0">
                          <a:ln>
                            <a:noFill/>
                          </a:ln>
                          <a:solidFill>
                            <a:schemeClr val="tx1"/>
                          </a:solidFill>
                          <a:effectLst/>
                          <a:latin typeface="Times New Roman" pitchFamily="18" charset="0"/>
                          <a:cs typeface="Times New Roman" pitchFamily="18" charset="0"/>
                        </a:rPr>
                        <a:t>83</a:t>
                      </a:r>
                      <a:endParaRPr kumimoji="0" lang="ru-RU" sz="800" b="0" i="0" u="none" strike="noStrike" cap="none" normalizeH="0" baseline="0" dirty="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sz="800" b="0" i="0" u="none" strike="noStrike" cap="none" normalizeH="0" baseline="0" dirty="0">
                          <a:ln>
                            <a:noFill/>
                          </a:ln>
                          <a:solidFill>
                            <a:schemeClr val="tx1"/>
                          </a:solidFill>
                          <a:effectLst/>
                          <a:latin typeface="Times New Roman" pitchFamily="18" charset="0"/>
                          <a:cs typeface="Times New Roman" pitchFamily="18" charset="0"/>
                        </a:rPr>
                        <a:t>E-mail: </a:t>
                      </a:r>
                      <a:r>
                        <a:rPr kumimoji="0" lang="en-US" sz="800" b="1" i="0" u="none" strike="noStrike" cap="none" normalizeH="0" baseline="0" dirty="0">
                          <a:ln>
                            <a:noFill/>
                          </a:ln>
                          <a:solidFill>
                            <a:schemeClr val="tx1"/>
                          </a:solidFill>
                          <a:effectLst/>
                          <a:latin typeface="Times New Roman" pitchFamily="18" charset="0"/>
                          <a:cs typeface="Times New Roman" pitchFamily="18" charset="0"/>
                          <a:hlinkClick r:id="rId2"/>
                        </a:rPr>
                        <a:t>ukpp@meteo.kz</a:t>
                      </a:r>
                      <a:r>
                        <a:rPr kumimoji="0" lang="kk-KZ" sz="800" b="1" i="0" u="none" strike="noStrike" cap="none" normalizeH="0" baseline="0" dirty="0">
                          <a:ln>
                            <a:noFill/>
                          </a:ln>
                          <a:solidFill>
                            <a:schemeClr val="tx1"/>
                          </a:solidFill>
                          <a:effectLst/>
                          <a:latin typeface="Times New Roman" pitchFamily="18" charset="0"/>
                          <a:cs typeface="Times New Roman" pitchFamily="18" charset="0"/>
                        </a:rPr>
                        <a:t> </a:t>
                      </a:r>
                      <a:endParaRPr kumimoji="0" lang="en-US" sz="800" b="0" i="0" u="none" strike="noStrike" cap="none" normalizeH="0" baseline="0" dirty="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25126</TotalTime>
  <Words>527</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3770</cp:revision>
  <cp:lastPrinted>2021-07-01T07:38:07Z</cp:lastPrinted>
  <dcterms:created xsi:type="dcterms:W3CDTF">2018-03-27T06:03:00Z</dcterms:created>
  <dcterms:modified xsi:type="dcterms:W3CDTF">2025-10-28T06:56:37Z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