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96" d="100"/>
          <a:sy n="96" d="100"/>
        </p:scale>
        <p:origin x="252"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44053072"/>
              </p:ext>
            </p:extLst>
          </p:nvPr>
        </p:nvGraphicFramePr>
        <p:xfrm>
          <a:off x="307976" y="2708920"/>
          <a:ext cx="4386677" cy="2520280"/>
        </p:xfrm>
        <a:graphic>
          <a:graphicData uri="http://schemas.openxmlformats.org/drawingml/2006/table">
            <a:tbl>
              <a:tblPr/>
              <a:tblGrid>
                <a:gridCol w="4386677">
                  <a:extLst>
                    <a:ext uri="{9D8B030D-6E8A-4147-A177-3AD203B41FA5}">
                      <a16:colId xmlns:a16="http://schemas.microsoft.com/office/drawing/2014/main" xmlns=""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302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29 қазан</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389" y="114301"/>
            <a:ext cx="4681538" cy="230832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r>
              <a:rPr lang="ru-RU" altLang="ru-RU" sz="1200" b="1" dirty="0" smtClean="0">
                <a:latin typeface="Times New Roman" panose="02020603050405020304" pitchFamily="18" charset="0"/>
                <a:cs typeface="Times New Roman" panose="02020603050405020304" pitchFamily="18" charset="0"/>
              </a:rPr>
              <a:t>                                       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29</a:t>
            </a:r>
            <a:r>
              <a:rPr lang="kk-KZ" sz="1200" b="1" dirty="0" smtClean="0">
                <a:solidFill>
                  <a:prstClr val="black"/>
                </a:solidFill>
                <a:latin typeface="Times New Roman" panose="02020603050405020304" pitchFamily="18" charset="0"/>
                <a:cs typeface="Times New Roman" panose="02020603050405020304" pitchFamily="18" charset="0"/>
              </a:rPr>
              <a:t> қазан</a:t>
            </a: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29 </a:t>
            </a:r>
            <a:r>
              <a:rPr lang="kk-KZ" altLang="ru-RU" sz="1200" b="1" dirty="0">
                <a:solidFill>
                  <a:prstClr val="black"/>
                </a:solidFill>
                <a:latin typeface="Times New Roman" panose="02020603050405020304" pitchFamily="18" charset="0"/>
                <a:cs typeface="Times New Roman" panose="02020603050405020304" pitchFamily="18" charset="0"/>
              </a:rPr>
              <a:t>қазан </a:t>
            </a:r>
            <a:r>
              <a:rPr lang="kk-KZ" altLang="ru-RU" sz="1200" b="1" dirty="0" smtClean="0">
                <a:solidFill>
                  <a:prstClr val="black"/>
                </a:solidFill>
                <a:latin typeface="Times New Roman" panose="02020603050405020304" pitchFamily="18" charset="0"/>
                <a:cs typeface="Times New Roman" panose="02020603050405020304" pitchFamily="18" charset="0"/>
              </a:rPr>
              <a:t>сағ. 20-ден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30 қазан 2025 ж. сағ. 20-дейін</a:t>
            </a:r>
          </a:p>
          <a:p>
            <a:pPr algn="just"/>
            <a:r>
              <a:rPr lang="kk-KZ" sz="1200" dirty="0">
                <a:latin typeface="Times New Roman" panose="02020603050405020304" pitchFamily="18" charset="0"/>
              </a:rPr>
              <a:t>Көшпелі б</a:t>
            </a:r>
            <a:r>
              <a:rPr lang="ru-RU" sz="1200" dirty="0" err="1">
                <a:solidFill>
                  <a:prstClr val="black"/>
                </a:solidFill>
                <a:latin typeface="Times New Roman" panose="02020603050405020304" pitchFamily="18" charset="0"/>
                <a:cs typeface="Times New Roman" panose="02020603050405020304" pitchFamily="18" charset="0"/>
              </a:rPr>
              <a:t>ұлтты</a:t>
            </a:r>
            <a:r>
              <a:rPr lang="ru-RU" sz="1200" dirty="0">
                <a:solidFill>
                  <a:prstClr val="black"/>
                </a:solidFill>
                <a:latin typeface="Times New Roman" panose="02020603050405020304" pitchFamily="18" charset="0"/>
                <a:cs typeface="Times New Roman" panose="02020603050405020304" pitchFamily="18" charset="0"/>
              </a:rPr>
              <a:t>, </a:t>
            </a:r>
            <a:r>
              <a:rPr lang="kk-KZ" sz="1200">
                <a:solidFill>
                  <a:prstClr val="black"/>
                </a:solidFill>
                <a:latin typeface="Times New Roman" panose="02020603050405020304" pitchFamily="18" charset="0"/>
              </a:rPr>
              <a:t>күндіз </a:t>
            </a:r>
            <a:r>
              <a:rPr lang="kk-KZ" sz="1200">
                <a:solidFill>
                  <a:prstClr val="black"/>
                </a:solidFill>
                <a:latin typeface="Times New Roman" panose="02020603050405020304" pitchFamily="18" charset="0"/>
              </a:rPr>
              <a:t>кейде </a:t>
            </a:r>
            <a:r>
              <a:rPr lang="kk-KZ" sz="1200">
                <a:solidFill>
                  <a:prstClr val="black"/>
                </a:solidFill>
                <a:latin typeface="Times New Roman" panose="02020603050405020304" pitchFamily="18" charset="0"/>
              </a:rPr>
              <a:t>жаңбыр </a:t>
            </a:r>
            <a:r>
              <a:rPr lang="kk-KZ" sz="1200" smtClean="0">
                <a:solidFill>
                  <a:prstClr val="black"/>
                </a:solidFill>
                <a:latin typeface="Times New Roman" panose="02020603050405020304" pitchFamily="18" charset="0"/>
              </a:rPr>
              <a:t>жауады</a:t>
            </a:r>
            <a:r>
              <a:rPr lang="kk-KZ" sz="1200" kern="900" smtClean="0">
                <a:solidFill>
                  <a:srgbClr val="000000"/>
                </a:solidFill>
                <a:latin typeface="Times New Roman" panose="02020603050405020304" pitchFamily="18" charset="0"/>
                <a:ea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Оңтүстік </a:t>
            </a:r>
            <a:r>
              <a:rPr lang="kk-KZ" sz="1200" kern="900" dirty="0">
                <a:solidFill>
                  <a:srgbClr val="000000"/>
                </a:solidFill>
                <a:latin typeface="Times New Roman" panose="02020603050405020304" pitchFamily="18" charset="0"/>
                <a:ea typeface="Times New Roman" panose="02020603050405020304" pitchFamily="18" charset="0"/>
              </a:rPr>
              <a:t>жел соғады, күші </a:t>
            </a:r>
            <a:r>
              <a:rPr lang="kk-KZ" sz="1200" kern="900" dirty="0" smtClean="0">
                <a:solidFill>
                  <a:srgbClr val="000000"/>
                </a:solidFill>
                <a:latin typeface="Times New Roman" panose="02020603050405020304" pitchFamily="18" charset="0"/>
                <a:ea typeface="Times New Roman" panose="02020603050405020304" pitchFamily="18" charset="0"/>
              </a:rPr>
              <a:t>9-14 м/с</a:t>
            </a:r>
            <a:r>
              <a:rPr lang="ru-RU" sz="1200" kern="900" dirty="0" smtClean="0">
                <a:solidFill>
                  <a:srgbClr val="000000"/>
                </a:solidFill>
                <a:latin typeface="Times New Roman" panose="02020603050405020304" pitchFamily="18" charset="0"/>
                <a:ea typeface="Times New Roman" panose="02020603050405020304" pitchFamily="18" charset="0"/>
              </a:rPr>
              <a:t>. </a:t>
            </a:r>
            <a:r>
              <a:rPr lang="kk-KZ" sz="1200" dirty="0" smtClean="0">
                <a:solidFill>
                  <a:prstClr val="black"/>
                </a:solidFill>
                <a:latin typeface="Times New Roman" panose="02020603050405020304" pitchFamily="18" charset="0"/>
              </a:rPr>
              <a:t>Ауа </a:t>
            </a:r>
            <a:r>
              <a:rPr lang="kk-KZ" sz="1200" dirty="0">
                <a:solidFill>
                  <a:prstClr val="black"/>
                </a:solidFill>
                <a:latin typeface="Times New Roman" panose="02020603050405020304" pitchFamily="18" charset="0"/>
              </a:rPr>
              <a:t>температурасы </a:t>
            </a:r>
            <a:r>
              <a:rPr lang="kk-KZ" sz="1200" dirty="0" smtClean="0">
                <a:solidFill>
                  <a:prstClr val="black"/>
                </a:solidFill>
                <a:latin typeface="Times New Roman" panose="02020603050405020304" pitchFamily="18" charset="0"/>
              </a:rPr>
              <a:t>түнде 3-5</a:t>
            </a:r>
            <a:r>
              <a:rPr lang="ru-RU" sz="1200" kern="900" dirty="0" smtClean="0">
                <a:solidFill>
                  <a:srgbClr val="000000"/>
                </a:solidFill>
                <a:latin typeface="Times New Roman" panose="02020603050405020304" pitchFamily="18" charset="0"/>
                <a:ea typeface="Times New Roman" panose="02020603050405020304" pitchFamily="18" charset="0"/>
              </a:rPr>
              <a:t>, </a:t>
            </a:r>
            <a:r>
              <a:rPr lang="kk-KZ" sz="1200" dirty="0" smtClean="0">
                <a:solidFill>
                  <a:prstClr val="black"/>
                </a:solidFill>
                <a:latin typeface="Times New Roman" panose="02020603050405020304" pitchFamily="18" charset="0"/>
              </a:rPr>
              <a:t>күндіз 12-14 градус </a:t>
            </a:r>
            <a:r>
              <a:rPr lang="kk-KZ" sz="1200" dirty="0">
                <a:solidFill>
                  <a:prstClr val="black"/>
                </a:solidFill>
                <a:latin typeface="Times New Roman" panose="02020603050405020304" pitchFamily="18" charset="0"/>
              </a:rPr>
              <a:t>жылы</a:t>
            </a:r>
            <a:r>
              <a:rPr lang="kk-KZ" sz="1200" dirty="0" smtClean="0">
                <a:solidFill>
                  <a:prstClr val="black"/>
                </a:solidFill>
                <a:latin typeface="Times New Roman" panose="02020603050405020304" pitchFamily="18" charset="0"/>
              </a:rPr>
              <a:t>.</a:t>
            </a:r>
          </a:p>
          <a:p>
            <a:pPr lvl="0" algn="just"/>
            <a:r>
              <a:rPr lang="kk-KZ" sz="1200" kern="900" dirty="0" smtClean="0">
                <a:solidFill>
                  <a:srgbClr val="000000"/>
                </a:solidFill>
                <a:latin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2025 жылғы </a:t>
            </a:r>
            <a:r>
              <a:rPr lang="kk-KZ" sz="1200" b="1" dirty="0" smtClean="0">
                <a:solidFill>
                  <a:prstClr val="black"/>
                </a:solidFill>
                <a:latin typeface="Times New Roman" panose="02020603050405020304" pitchFamily="18" charset="0"/>
                <a:cs typeface="Times New Roman" panose="02020603050405020304" pitchFamily="18" charset="0"/>
              </a:rPr>
              <a:t>30 </a:t>
            </a:r>
            <a:r>
              <a:rPr lang="kk-KZ" sz="1200" b="1" dirty="0">
                <a:solidFill>
                  <a:prstClr val="black"/>
                </a:solidFill>
                <a:latin typeface="Times New Roman" panose="02020603050405020304" pitchFamily="18" charset="0"/>
                <a:cs typeface="Times New Roman" panose="02020603050405020304" pitchFamily="18" charset="0"/>
              </a:rPr>
              <a:t>қазан</a:t>
            </a:r>
          </a:p>
          <a:p>
            <a:pPr lvl="0" algn="ctr"/>
            <a:r>
              <a:rPr lang="kk-KZ" sz="1200" b="1" dirty="0" smtClean="0">
                <a:solidFill>
                  <a:prstClr val="black"/>
                </a:solidFill>
                <a:latin typeface="Times New Roman" panose="02020603050405020304" pitchFamily="18" charset="0"/>
                <a:cs typeface="Times New Roman" panose="02020603050405020304" pitchFamily="18" charset="0"/>
              </a:rPr>
              <a:t>29 қазан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30 қазан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ru-RU" sz="1200" dirty="0" err="1">
                <a:solidFill>
                  <a:prstClr val="black"/>
                </a:solidFill>
                <a:latin typeface="Times New Roman" panose="02020603050405020304" pitchFamily="18" charset="0"/>
                <a:cs typeface="Times New Roman" panose="02020603050405020304" pitchFamily="18" charset="0"/>
              </a:rPr>
              <a:t>Б</a:t>
            </a:r>
            <a:r>
              <a:rPr lang="ru-RU" sz="1200" dirty="0" err="1" smtClean="0">
                <a:solidFill>
                  <a:prstClr val="black"/>
                </a:solidFill>
                <a:latin typeface="Times New Roman" panose="02020603050405020304" pitchFamily="18" charset="0"/>
                <a:cs typeface="Times New Roman" panose="02020603050405020304" pitchFamily="18" charset="0"/>
              </a:rPr>
              <a:t>ұлтты</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kern="900" dirty="0">
                <a:solidFill>
                  <a:srgbClr val="000000"/>
                </a:solidFill>
                <a:latin typeface="Times New Roman" panose="02020603050405020304" pitchFamily="18" charset="0"/>
                <a:ea typeface="Times New Roman" panose="02020603050405020304" pitchFamily="18" charset="0"/>
              </a:rPr>
              <a:t>жаңбыр</a:t>
            </a:r>
            <a:r>
              <a:rPr lang="kk-KZ" sz="1200" kern="900" dirty="0" smtClean="0">
                <a:solidFill>
                  <a:srgbClr val="000000"/>
                </a:solidFill>
                <a:latin typeface="Times New Roman" panose="02020603050405020304" pitchFamily="18" charset="0"/>
                <a:ea typeface="Times New Roman" panose="02020603050405020304" pitchFamily="18" charset="0"/>
              </a:rPr>
              <a:t>. Оңтүстік жел соғады, күші 9-14 м/с</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3-5 </a:t>
            </a:r>
            <a:r>
              <a:rPr lang="kk-KZ" sz="1200" kern="900" dirty="0" smtClean="0">
                <a:solidFill>
                  <a:srgbClr val="000000"/>
                </a:solidFill>
                <a:latin typeface="Times New Roman" panose="02020603050405020304" pitchFamily="18" charset="0"/>
                <a:ea typeface="Times New Roman" panose="02020603050405020304" pitchFamily="18" charset="0"/>
              </a:rPr>
              <a:t>градус жылы</a:t>
            </a:r>
            <a:r>
              <a:rPr lang="ru-RU" sz="1200" kern="900" dirty="0" smtClean="0">
                <a:solidFill>
                  <a:srgbClr val="000000"/>
                </a:solidFill>
                <a:latin typeface="Times New Roman" panose="02020603050405020304" pitchFamily="18" charset="0"/>
                <a:ea typeface="Times New Roman" panose="02020603050405020304" pitchFamily="18" charset="0"/>
              </a:rPr>
              <a:t>.</a:t>
            </a:r>
            <a:endParaRPr lang="kk-KZ" sz="1200" dirty="0" smtClean="0">
              <a:solidFill>
                <a:prstClr val="black"/>
              </a:solidFill>
              <a:latin typeface="Times New Roman" panose="02020603050405020304" pitchFamily="18" charset="0"/>
              <a:cs typeface="Times New Roman" panose="02020603050405020304" pitchFamily="18" charset="0"/>
            </a:endParaRP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422478625"/>
              </p:ext>
            </p:extLst>
          </p:nvPr>
        </p:nvGraphicFramePr>
        <p:xfrm>
          <a:off x="5021476" y="4112227"/>
          <a:ext cx="4716320" cy="2220396"/>
        </p:xfrm>
        <a:graphic>
          <a:graphicData uri="http://schemas.openxmlformats.org/drawingml/2006/table">
            <a:tbl>
              <a:tblPr firstRow="1" bandRow="1">
                <a:tableStyleId>{5C22544A-7EE6-4342-B048-85BDC9FD1C3A}</a:tableStyleId>
              </a:tblPr>
              <a:tblGrid>
                <a:gridCol w="1814814">
                  <a:extLst>
                    <a:ext uri="{9D8B030D-6E8A-4147-A177-3AD203B41FA5}">
                      <a16:colId xmlns:a16="http://schemas.microsoft.com/office/drawing/2014/main" xmlns="" val="3583770891"/>
                    </a:ext>
                  </a:extLst>
                </a:gridCol>
                <a:gridCol w="1447914">
                  <a:extLst>
                    <a:ext uri="{9D8B030D-6E8A-4147-A177-3AD203B41FA5}">
                      <a16:colId xmlns:a16="http://schemas.microsoft.com/office/drawing/2014/main" xmlns="" val="1276116030"/>
                    </a:ext>
                  </a:extLst>
                </a:gridCol>
                <a:gridCol w="1453592">
                  <a:extLst>
                    <a:ext uri="{9D8B030D-6E8A-4147-A177-3AD203B41FA5}">
                      <a16:colId xmlns:a16="http://schemas.microsoft.com/office/drawing/2014/main" xmlns="" val="2096923049"/>
                    </a:ext>
                  </a:extLst>
                </a:gridCol>
              </a:tblGrid>
              <a:tr h="39496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30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0.356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305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70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0.233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1071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0.214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90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99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0.248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82932">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2187636834"/>
              </p:ext>
            </p:extLst>
          </p:nvPr>
        </p:nvGraphicFramePr>
        <p:xfrm>
          <a:off x="4996988" y="6248200"/>
          <a:ext cx="4780548" cy="579120"/>
        </p:xfrm>
        <a:graphic>
          <a:graphicData uri="http://schemas.openxmlformats.org/drawingml/2006/table">
            <a:tbl>
              <a:tblPr/>
              <a:tblGrid>
                <a:gridCol w="4780548">
                  <a:extLst>
                    <a:ext uri="{9D8B030D-6E8A-4147-A177-3AD203B41FA5}">
                      <a16:colId xmlns:a16="http://schemas.microsoft.com/office/drawing/2014/main" xmlns="" val="20000"/>
                    </a:ext>
                  </a:extLst>
                </a:gridCol>
              </a:tblGrid>
              <a:tr h="4700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1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633107"/>
            <a:ext cx="4797380"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29</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қазан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68683" y="3281555"/>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79334" y="2373313"/>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kk-KZ" sz="1200" dirty="0">
                <a:solidFill>
                  <a:prstClr val="black"/>
                </a:solidFill>
                <a:latin typeface="Times New Roman" panose="02020603050405020304" pitchFamily="18" charset="0"/>
                <a:cs typeface="Times New Roman" panose="02020603050405020304" pitchFamily="18" charset="0"/>
              </a:rPr>
              <a:t>29 </a:t>
            </a:r>
            <a:r>
              <a:rPr lang="kk-KZ" sz="1200" dirty="0" smtClean="0">
                <a:solidFill>
                  <a:prstClr val="black"/>
                </a:solidFill>
                <a:latin typeface="Times New Roman" panose="02020603050405020304" pitchFamily="18" charset="0"/>
                <a:cs typeface="Times New Roman" panose="02020603050405020304" pitchFamily="18" charset="0"/>
              </a:rPr>
              <a:t>қазан, т</a:t>
            </a:r>
            <a:r>
              <a:rPr lang="ru-RU" sz="1200" dirty="0" err="1" smtClean="0">
                <a:solidFill>
                  <a:prstClr val="black"/>
                </a:solidFill>
                <a:latin typeface="Times New Roman" panose="02020603050405020304" pitchFamily="18" charset="0"/>
                <a:cs typeface="Times New Roman" panose="02020603050405020304" pitchFamily="18" charset="0"/>
              </a:rPr>
              <a:t>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30 </a:t>
            </a:r>
            <a:r>
              <a:rPr lang="kk-KZ" sz="1200" dirty="0">
                <a:solidFill>
                  <a:prstClr val="black"/>
                </a:solidFill>
                <a:latin typeface="Times New Roman" panose="02020603050405020304" pitchFamily="18" charset="0"/>
                <a:cs typeface="Times New Roman" panose="02020603050405020304" pitchFamily="18" charset="0"/>
              </a:rPr>
              <a:t>қазан </a:t>
            </a:r>
            <a:r>
              <a:rPr lang="ru-RU" sz="1200" dirty="0">
                <a:solidFill>
                  <a:prstClr val="black"/>
                </a:solidFill>
                <a:latin typeface="Times New Roman" panose="02020603050405020304" pitchFamily="18" charset="0"/>
                <a:cs typeface="Times New Roman" panose="02020603050405020304" pitchFamily="18" charset="0"/>
              </a:rPr>
              <a:t>2025 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a:solidFill>
                  <a:prstClr val="black"/>
                </a:solidFill>
                <a:latin typeface="Times New Roman" panose="02020603050405020304" pitchFamily="18" charset="0"/>
                <a:cs typeface="Times New Roman" panose="02020603050405020304" pitchFamily="18" charset="0"/>
              </a:rPr>
              <a:t> </a:t>
            </a:r>
            <a:r>
              <a:rPr lang="ru-RU" sz="1200" smtClean="0">
                <a:solidFill>
                  <a:prstClr val="black"/>
                </a:solidFill>
                <a:latin typeface="Times New Roman" panose="02020603050405020304" pitchFamily="18" charset="0"/>
                <a:cs typeface="Times New Roman" panose="02020603050405020304" pitchFamily="18" charset="0"/>
              </a:rPr>
              <a:t>сейілу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А. Шибаршина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26404</TotalTime>
  <Words>584</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5165</cp:revision>
  <cp:lastPrinted>2021-07-01T07:38:07Z</cp:lastPrinted>
  <dcterms:created xsi:type="dcterms:W3CDTF">2018-03-27T06:03:00Z</dcterms:created>
  <dcterms:modified xsi:type="dcterms:W3CDTF">2025-10-29T07:07:19Z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