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891274"/>
              </p:ext>
            </p:extLst>
          </p:nvPr>
        </p:nvGraphicFramePr>
        <p:xfrm>
          <a:off x="337097" y="278092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a:t>
            </a:r>
            <a:r>
              <a:rPr lang=""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solidFill>
                  <a:prstClr val="black"/>
                </a:solidFill>
                <a:latin typeface="Times New Roman" panose="02020603050405020304" pitchFamily="18" charset="0"/>
                <a:cs typeface="Times New Roman" pitchFamily="18" charset="0"/>
              </a:rPr>
              <a:t>Оңтүстік бағыттардан жел соғады, күші </a:t>
            </a:r>
            <a:r>
              <a:rPr lang="" sz="1300" dirty="0" smtClean="0">
                <a:solidFill>
                  <a:prstClr val="black"/>
                </a:solidFill>
                <a:latin typeface="Times New Roman" panose="02020603050405020304" pitchFamily="18" charset="0"/>
                <a:cs typeface="Times New Roman" pitchFamily="18" charset="0"/>
              </a:rPr>
              <a:t>т</a:t>
            </a:r>
            <a:r>
              <a:rPr lang="kk-KZ" sz="1300" dirty="0" smtClean="0">
                <a:solidFill>
                  <a:prstClr val="black"/>
                </a:solidFill>
                <a:latin typeface="Times New Roman" panose="02020603050405020304" pitchFamily="18" charset="0"/>
                <a:cs typeface="Times New Roman" pitchFamily="18" charset="0"/>
              </a:rPr>
              <a:t>үнде 3-8, күндіз 9-14 </a:t>
            </a:r>
            <a:r>
              <a:rPr lang="kk-KZ" sz="1300" dirty="0">
                <a:solidFill>
                  <a:prstClr val="black"/>
                </a:solidFill>
                <a:latin typeface="Times New Roman" panose="02020603050405020304" pitchFamily="18" charset="0"/>
                <a:cs typeface="Times New Roman" pitchFamily="18" charset="0"/>
              </a:rPr>
              <a:t>м/с. </a:t>
            </a:r>
            <a:r>
              <a:rPr lang="kk-KZ" sz="1300" dirty="0" smtClean="0">
                <a:effectLst/>
                <a:latin typeface="Times New Roman" panose="02020603050405020304" pitchFamily="18" charset="0"/>
                <a:ea typeface="Calibri" panose="020F0502020204030204" pitchFamily="34" charset="0"/>
              </a:rPr>
              <a:t>Ауа </a:t>
            </a:r>
            <a:r>
              <a:rPr lang="kk-KZ" sz="1300" dirty="0">
                <a:effectLst/>
                <a:latin typeface="Times New Roman" panose="02020603050405020304" pitchFamily="18" charset="0"/>
                <a:ea typeface="Calibri" panose="020F0502020204030204" pitchFamily="34" charset="0"/>
              </a:rPr>
              <a:t>температурасы түнде </a:t>
            </a:r>
            <a:r>
              <a:rPr lang="kk-KZ" sz="1300" dirty="0" smtClean="0">
                <a:latin typeface="Times New Roman" panose="02020603050405020304" pitchFamily="18" charset="0"/>
                <a:ea typeface="Calibri" panose="020F0502020204030204" pitchFamily="34" charset="0"/>
              </a:rPr>
              <a:t>1-3</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күндіз </a:t>
            </a:r>
            <a:r>
              <a:rPr lang="kk-KZ" sz="1300" dirty="0" smtClean="0">
                <a:effectLst/>
                <a:latin typeface="Times New Roman" panose="02020603050405020304" pitchFamily="18" charset="0"/>
                <a:ea typeface="Calibri" panose="020F0502020204030204" pitchFamily="34" charset="0"/>
              </a:rPr>
              <a:t>13-15 градус жылы</a:t>
            </a:r>
            <a:r>
              <a:rPr lang="kk-KZ" sz="1300" dirty="0">
                <a:effectLst/>
                <a:latin typeface="Times New Roman" panose="02020603050405020304" pitchFamily="18" charset="0"/>
                <a:ea typeface="Calibri" panose="020F0502020204030204" pitchFamily="34" charset="0"/>
              </a:rPr>
              <a:t>.</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a:t>
            </a: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smtClean="0">
                <a:effectLst/>
                <a:latin typeface="Times New Roman" panose="02020603050405020304" pitchFamily="18" charset="0"/>
                <a:ea typeface="Calibri" panose="020F0502020204030204" pitchFamily="34" charset="0"/>
              </a:rPr>
              <a:t>Жел оңтүстіктен, оңтүстік-батыстан соғады, </a:t>
            </a:r>
            <a:r>
              <a:rPr lang="kk-KZ" sz="1300" dirty="0">
                <a:effectLst/>
                <a:latin typeface="Times New Roman" panose="02020603050405020304" pitchFamily="18" charset="0"/>
                <a:ea typeface="Calibri" panose="020F0502020204030204" pitchFamily="34" charset="0"/>
              </a:rPr>
              <a:t>күші </a:t>
            </a:r>
            <a:r>
              <a:rPr lang="kk-KZ" sz="1300" dirty="0" smtClean="0">
                <a:latin typeface="Times New Roman" panose="02020603050405020304" pitchFamily="18" charset="0"/>
                <a:ea typeface="Calibri" panose="020F0502020204030204" pitchFamily="34" charset="0"/>
              </a:rPr>
              <a:t>9-14</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a:t>
            </a:r>
            <a:r>
              <a:rPr lang="kk-KZ" sz="1300" dirty="0" smtClean="0">
                <a:effectLst/>
                <a:latin typeface="Times New Roman" panose="02020603050405020304" pitchFamily="18" charset="0"/>
                <a:ea typeface="Calibri" panose="020F0502020204030204" pitchFamily="34" charset="0"/>
              </a:rPr>
              <a:t>4-6 градус жылы.</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30 </a:t>
            </a:r>
            <a:r>
              <a:rPr lang="ru-RU" sz="1200" i="1" dirty="0" err="1">
                <a:latin typeface="Times New Roman" pitchFamily="18" charset="0"/>
                <a:cs typeface="Times New Roman" pitchFamily="18" charset="0"/>
              </a:rPr>
              <a:t>қазанда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түнде</a:t>
            </a:r>
            <a:r>
              <a:rPr lang="ru-RU" sz="1200" i="1" dirty="0">
                <a:latin typeface="Times New Roman" pitchFamily="18" charset="0"/>
                <a:cs typeface="Times New Roman" pitchFamily="18" charset="0"/>
              </a:rPr>
              <a:t> </a:t>
            </a:r>
            <a:r>
              <a:rPr lang="ru-RU" sz="1300" i="1" dirty="0" smtClean="0">
                <a:solidFill>
                  <a:prstClr val="black"/>
                </a:solidFill>
                <a:latin typeface="Times New Roman" pitchFamily="18" charset="0"/>
                <a:cs typeface="Times New Roman" pitchFamily="18" charset="0"/>
              </a:rPr>
              <a:t>м</a:t>
            </a:r>
            <a:r>
              <a:rPr lang="kk-KZ" altLang="en-US" sz="1200" i="1" dirty="0" smtClean="0">
                <a:solidFill>
                  <a:schemeClr val="tx1"/>
                </a:solidFill>
                <a:latin typeface="Times New Roman" pitchFamily="18" charset="0"/>
                <a:cs typeface="Times New Roman" pitchFamily="18" charset="0"/>
                <a:sym typeface="+mn-ea"/>
              </a:rPr>
              <a:t>етеорологиялық </a:t>
            </a:r>
            <a:r>
              <a:rPr lang="kk-KZ" altLang="en-US" sz="1200" i="1"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i="1" dirty="0" smtClean="0">
                <a:latin typeface="Times New Roman" pitchFamily="18" charset="0"/>
                <a:cs typeface="Times New Roman" pitchFamily="18" charset="0"/>
                <a:sym typeface="+mn-ea"/>
              </a:rPr>
              <a:t>жиналуына </a:t>
            </a:r>
            <a:r>
              <a:rPr lang="kk-KZ" altLang="en-US" sz="1200" b="1" i="1" dirty="0" smtClean="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11" name="Таблица 2">
            <a:extLst>
              <a:ext uri="{FF2B5EF4-FFF2-40B4-BE49-F238E27FC236}">
                <a16:creationId xmlns=""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62484697"/>
              </p:ext>
            </p:extLst>
          </p:nvPr>
        </p:nvGraphicFramePr>
        <p:xfrm>
          <a:off x="5077957" y="4451810"/>
          <a:ext cx="4572000" cy="1973133"/>
        </p:xfrm>
        <a:graphic>
          <a:graphicData uri="http://schemas.openxmlformats.org/drawingml/2006/table">
            <a:tbl>
              <a:tblPr firstRow="1" bandRow="1">
                <a:tableStyleId>{5C22544A-7EE6-4342-B048-85BDC9FD1C3A}</a:tableStyleId>
              </a:tblPr>
              <a:tblGrid>
                <a:gridCol w="1750891">
                  <a:extLst>
                    <a:ext uri="{9D8B030D-6E8A-4147-A177-3AD203B41FA5}">
                      <a16:colId xmlns="" xmlns:a16="http://schemas.microsoft.com/office/drawing/2014/main" val="20000"/>
                    </a:ext>
                  </a:extLst>
                </a:gridCol>
                <a:gridCol w="1411996">
                  <a:extLst>
                    <a:ext uri="{9D8B030D-6E8A-4147-A177-3AD203B41FA5}">
                      <a16:colId xmlns="" xmlns:a16="http://schemas.microsoft.com/office/drawing/2014/main" val="20001"/>
                    </a:ext>
                  </a:extLst>
                </a:gridCol>
                <a:gridCol w="1409113">
                  <a:extLst>
                    <a:ext uri="{9D8B030D-6E8A-4147-A177-3AD203B41FA5}">
                      <a16:colId xmlns=""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602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0.145</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1705</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0.341</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0.308</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316</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smtClean="0">
                          <a:solidFill>
                            <a:srgbClr val="000000"/>
                          </a:solidFill>
                          <a:effectLst/>
                          <a:latin typeface="Times New Roman" panose="02020603050405020304" pitchFamily="18" charset="0"/>
                          <a:cs typeface="Times New Roman" panose="02020603050405020304" pitchFamily="18" charset="0"/>
                        </a:rPr>
                        <a:t>0.79</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Алданбергенова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19687</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3813</cp:revision>
  <cp:lastPrinted>2021-07-01T07:38:07Z</cp:lastPrinted>
  <dcterms:created xsi:type="dcterms:W3CDTF">2018-03-27T06:03:00Z</dcterms:created>
  <dcterms:modified xsi:type="dcterms:W3CDTF">2025-10-29T08:47:26Z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