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023021122"/>
              </p:ext>
            </p:extLst>
          </p:nvPr>
        </p:nvGraphicFramePr>
        <p:xfrm>
          <a:off x="307975" y="25003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53000" y="281643"/>
            <a:ext cx="4794250" cy="2419124"/>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3</a:t>
            </a:r>
            <a:r>
              <a:rPr lang="kk-KZ" altLang="ru-RU" sz="1200" b="1" dirty="0" smtClean="0">
                <a:latin typeface="Times New Roman" panose="02020603050405020304" pitchFamily="18" charset="0"/>
                <a:cs typeface="Times New Roman" pitchFamily="18" charset="0"/>
              </a:rPr>
              <a:t>1</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30</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 altLang="ru-RU" sz="1200" b="1" dirty="0" smtClean="0">
                <a:latin typeface="Times New Roman" panose="02020603050405020304" pitchFamily="18" charset="0"/>
                <a:cs typeface="Times New Roman" pitchFamily="18" charset="0"/>
              </a:rPr>
              <a:t>3</a:t>
            </a:r>
            <a:r>
              <a:rPr lang="kk-KZ" altLang="ru-RU" sz="1200" b="1" dirty="0" smtClean="0">
                <a:latin typeface="Times New Roman" panose="02020603050405020304" pitchFamily="18" charset="0"/>
                <a:cs typeface="Times New Roman" pitchFamily="18" charset="0"/>
              </a:rPr>
              <a:t>1</a:t>
            </a:r>
            <a:r>
              <a:rPr lang=""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a:solidFill>
                  <a:prstClr val="black"/>
                </a:solidFill>
                <a:latin typeface="Times New Roman" panose="02020603050405020304" pitchFamily="18" charset="0"/>
                <a:cs typeface="Times New Roman" pitchFamily="18" charset="0"/>
              </a:rPr>
              <a:t>Көшпелі бұлтты, </a:t>
            </a:r>
            <a:r>
              <a:rPr lang="" sz="1200" dirty="0">
                <a:solidFill>
                  <a:prstClr val="black"/>
                </a:solidFill>
                <a:latin typeface="Times New Roman" panose="02020603050405020304" pitchFamily="18" charset="0"/>
                <a:cs typeface="Times New Roman" pitchFamily="18" charset="0"/>
              </a:rPr>
              <a:t>ж</a:t>
            </a:r>
            <a:r>
              <a:rPr lang="kk-KZ" sz="1200" dirty="0">
                <a:solidFill>
                  <a:prstClr val="black"/>
                </a:solidFill>
                <a:latin typeface="Times New Roman" panose="02020603050405020304" pitchFamily="18" charset="0"/>
                <a:cs typeface="Times New Roman" pitchFamily="18" charset="0"/>
              </a:rPr>
              <a:t>ауын-шашын</a:t>
            </a:r>
            <a:r>
              <a:rPr lang="" sz="1200" dirty="0">
                <a:solidFill>
                  <a:prstClr val="black"/>
                </a:solidFill>
                <a:latin typeface="Times New Roman" panose="02020603050405020304" pitchFamily="18" charset="0"/>
                <a:cs typeface="Times New Roman" pitchFamily="18" charset="0"/>
              </a:rPr>
              <a:t>с</a:t>
            </a:r>
            <a:r>
              <a:rPr lang="kk-KZ" sz="1200" dirty="0" smtClean="0">
                <a:solidFill>
                  <a:prstClr val="black"/>
                </a:solidFill>
                <a:latin typeface="Times New Roman" panose="02020603050405020304" pitchFamily="18" charset="0"/>
                <a:cs typeface="Times New Roman" pitchFamily="18" charset="0"/>
              </a:rPr>
              <a:t>ыз. </a:t>
            </a:r>
            <a:r>
              <a:rPr lang="kk-KZ" sz="1200" dirty="0" smtClean="0">
                <a:solidFill>
                  <a:prstClr val="black"/>
                </a:solidFill>
                <a:latin typeface="Times New Roman" panose="02020603050405020304" pitchFamily="18" charset="0"/>
                <a:cs typeface="Times New Roman" pitchFamily="18" charset="0"/>
              </a:rPr>
              <a:t>Оңтүстіктен, оңтүстік-батыстан жел </a:t>
            </a:r>
            <a:r>
              <a:rPr lang="kk-KZ" sz="1200" dirty="0" smtClean="0">
                <a:solidFill>
                  <a:prstClr val="black"/>
                </a:solidFill>
                <a:latin typeface="Times New Roman" panose="02020603050405020304" pitchFamily="18" charset="0"/>
                <a:cs typeface="Times New Roman" pitchFamily="18" charset="0"/>
              </a:rPr>
              <a:t>соғады, күші </a:t>
            </a:r>
            <a:r>
              <a:rPr lang="kk-KZ" sz="1200" dirty="0" smtClean="0">
                <a:solidFill>
                  <a:prstClr val="black"/>
                </a:solidFill>
                <a:latin typeface="Times New Roman" panose="02020603050405020304" pitchFamily="18" charset="0"/>
                <a:cs typeface="Times New Roman" pitchFamily="18" charset="0"/>
              </a:rPr>
              <a:t>9-14, күндіз екпіні 15-20</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м/с</a:t>
            </a:r>
            <a:r>
              <a:rPr lang="kk-KZ" sz="1200" dirty="0">
                <a:solidFill>
                  <a:prstClr val="black"/>
                </a:solidFill>
                <a:latin typeface="Times New Roman" panose="02020603050405020304" pitchFamily="18" charset="0"/>
                <a:cs typeface="Times New Roman" pitchFamily="18" charset="0"/>
              </a:rPr>
              <a:t>. Ауа температурасы түнде </a:t>
            </a:r>
            <a:r>
              <a:rPr lang="kk-KZ" sz="1200" dirty="0" smtClean="0">
                <a:solidFill>
                  <a:prstClr val="black"/>
                </a:solidFill>
                <a:latin typeface="Times New Roman" panose="02020603050405020304" pitchFamily="18" charset="0"/>
                <a:cs typeface="Times New Roman" pitchFamily="18" charset="0"/>
              </a:rPr>
              <a:t>2-4, </a:t>
            </a:r>
            <a:r>
              <a:rPr lang="kk-KZ" sz="1200" dirty="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13-15 градус </a:t>
            </a:r>
            <a:r>
              <a:rPr lang="kk-KZ" sz="1200" dirty="0">
                <a:solidFill>
                  <a:prstClr val="black"/>
                </a:solidFill>
                <a:latin typeface="Times New Roman" panose="02020603050405020304" pitchFamily="18" charset="0"/>
                <a:cs typeface="Times New Roman" pitchFamily="18" charset="0"/>
              </a:rPr>
              <a:t>жылы</a:t>
            </a:r>
            <a:r>
              <a:rPr lang="kk-KZ" sz="1200" dirty="0" smtClean="0">
                <a:solidFill>
                  <a:prstClr val="black"/>
                </a:solidFill>
                <a:latin typeface="Times New Roman" panose="02020603050405020304" pitchFamily="18" charset="0"/>
                <a:cs typeface="Times New Roman" pitchFamily="18" charset="0"/>
              </a:rPr>
              <a:t>. </a:t>
            </a:r>
            <a:endParaRPr lang="kk-KZ" sz="1200" dirty="0" smtClean="0">
              <a:solidFill>
                <a:prstClr val="black"/>
              </a:solidFill>
              <a:latin typeface="Times New Roman" panose="02020603050405020304" pitchFamily="18" charset="0"/>
              <a:cs typeface="Times New Roman" pitchFamily="18" charset="0"/>
            </a:endParaRPr>
          </a:p>
          <a:p>
            <a:pPr indent="177800" algn="just" hangingPunct="1">
              <a:buNone/>
              <a:defRPr/>
            </a:pP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01 </a:t>
            </a:r>
            <a:r>
              <a:rPr lang="ru-RU" altLang="ru-RU" sz="1200" b="1" dirty="0" err="1" smtClean="0">
                <a:latin typeface="Times New Roman" panose="02020603050405020304" pitchFamily="18" charset="0"/>
                <a:cs typeface="Times New Roman" pitchFamily="18" charset="0"/>
              </a:rPr>
              <a:t>қараша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 altLang="ru-RU" sz="1200" b="1" dirty="0" smtClean="0">
                <a:latin typeface="Times New Roman" panose="02020603050405020304" pitchFamily="18" charset="0"/>
                <a:cs typeface="Times New Roman" pitchFamily="18" charset="0"/>
              </a:rPr>
              <a:t>3</a:t>
            </a:r>
            <a:r>
              <a:rPr lang="kk-KZ" altLang="ru-RU" sz="1200" b="1" dirty="0" smtClean="0">
                <a:latin typeface="Times New Roman" panose="02020603050405020304" pitchFamily="18" charset="0"/>
                <a:cs typeface="Times New Roman" pitchFamily="18" charset="0"/>
              </a:rPr>
              <a:t>1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a:latin typeface="Times New Roman" panose="02020603050405020304" pitchFamily="18" charset="0"/>
                <a:cs typeface="Times New Roman" pitchFamily="18" charset="0"/>
              </a:rPr>
              <a:t>01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кей уақыттарда жауын-шашын (жаңбыр, қар)</a:t>
            </a:r>
            <a:r>
              <a:rPr lang="kk-KZ" sz="1200" dirty="0" smtClean="0">
                <a:solidFill>
                  <a:prstClr val="black"/>
                </a:solidFill>
                <a:latin typeface="Times New Roman" panose="02020603050405020304" pitchFamily="18" charset="0"/>
                <a:cs typeface="Times New Roman" pitchFamily="18" charset="0"/>
              </a:rPr>
              <a:t>. Оңтүстік-батыстан, батыстан </a:t>
            </a:r>
            <a:r>
              <a:rPr lang="kk-KZ" sz="1200" dirty="0" smtClean="0">
                <a:solidFill>
                  <a:prstClr val="black"/>
                </a:solidFill>
                <a:latin typeface="Times New Roman" panose="02020603050405020304" pitchFamily="18" charset="0"/>
                <a:cs typeface="Times New Roman" pitchFamily="18" charset="0"/>
              </a:rPr>
              <a:t>жел </a:t>
            </a:r>
            <a:r>
              <a:rPr lang="kk-KZ" sz="1200" dirty="0">
                <a:solidFill>
                  <a:prstClr val="black"/>
                </a:solidFill>
                <a:latin typeface="Times New Roman" panose="02020603050405020304" pitchFamily="18" charset="0"/>
                <a:cs typeface="Times New Roman" pitchFamily="18" charset="0"/>
              </a:rPr>
              <a:t>соғады, күші </a:t>
            </a:r>
            <a:r>
              <a:rPr lang="kk-KZ" sz="1200" dirty="0" smtClean="0">
                <a:solidFill>
                  <a:prstClr val="black"/>
                </a:solidFill>
                <a:latin typeface="Times New Roman" panose="02020603050405020304" pitchFamily="18" charset="0"/>
                <a:cs typeface="Times New Roman" pitchFamily="18" charset="0"/>
              </a:rPr>
              <a:t>9-14, екпіні 15-20 </a:t>
            </a:r>
            <a:r>
              <a:rPr lang="kk-KZ" sz="1200" dirty="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a:t>
            </a:r>
            <a:r>
              <a:rPr lang="kk-KZ" sz="1200" smtClean="0">
                <a:solidFill>
                  <a:prstClr val="black"/>
                </a:solidFill>
                <a:latin typeface="Times New Roman" panose="02020603050405020304" pitchFamily="18" charset="0"/>
                <a:cs typeface="Times New Roman" pitchFamily="18" charset="0"/>
              </a:rPr>
              <a:t>4-6 </a:t>
            </a:r>
            <a:r>
              <a:rPr lang="kk-KZ" sz="1200" dirty="0">
                <a:solidFill>
                  <a:prstClr val="black"/>
                </a:solidFill>
                <a:latin typeface="Times New Roman" panose="02020603050405020304" pitchFamily="18" charset="0"/>
                <a:cs typeface="Times New Roman" pitchFamily="18" charset="0"/>
              </a:rPr>
              <a:t>градус </a:t>
            </a:r>
            <a:r>
              <a:rPr lang="kk-KZ" sz="1200" dirty="0" smtClean="0">
                <a:solidFill>
                  <a:prstClr val="black"/>
                </a:solidFill>
                <a:latin typeface="Times New Roman" panose="02020603050405020304" pitchFamily="18" charset="0"/>
                <a:cs typeface="Times New Roman" pitchFamily="18" charset="0"/>
              </a:rPr>
              <a:t>жылы.</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50" y="2670838"/>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b="1" dirty="0">
                <a:solidFill>
                  <a:schemeClr val="tx1"/>
                </a:solidFill>
                <a:latin typeface="Times New Roman" pitchFamily="18" charset="0"/>
                <a:cs typeface="Times New Roman" pitchFamily="18" charset="0"/>
              </a:rPr>
              <a:t> </a:t>
            </a:r>
            <a:r>
              <a:rPr lang="" altLang="ru-RU" sz="1200" b="1" dirty="0" smtClean="0">
                <a:solidFill>
                  <a:schemeClr val="tx1"/>
                </a:solidFill>
                <a:latin typeface="Times New Roman" pitchFamily="18" charset="0"/>
                <a:cs typeface="Times New Roman" pitchFamily="18" charset="0"/>
              </a:rPr>
              <a:t>3</a:t>
            </a:r>
            <a:r>
              <a:rPr lang="kk-KZ" altLang="ru-RU" sz="1200" b="1" dirty="0" smtClean="0">
                <a:solidFill>
                  <a:schemeClr val="tx1"/>
                </a:solidFill>
                <a:latin typeface="Times New Roman" pitchFamily="18" charset="0"/>
                <a:cs typeface="Times New Roman" pitchFamily="18" charset="0"/>
              </a:rPr>
              <a:t>1</a:t>
            </a:r>
            <a:r>
              <a:rPr lang="ru-RU" altLang="ru-RU" sz="1200" b="1" dirty="0" smtClean="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қазанда</a:t>
            </a:r>
            <a:r>
              <a:rPr lang="ru-RU" altLang="ru-RU" sz="1200" b="1" dirty="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көтеріңкі</a:t>
            </a:r>
            <a:r>
              <a:rPr lang="kk-KZ" altLang="en-US" sz="1200" dirty="0" smtClean="0">
                <a:solidFill>
                  <a:schemeClr val="tx1"/>
                </a:solidFill>
                <a:latin typeface="Times New Roman" pitchFamily="18" charset="0"/>
                <a:cs typeface="Times New Roman" pitchFamily="18" charset="0"/>
                <a:sym typeface="+mn-ea"/>
              </a:rPr>
              <a:t> болады </a:t>
            </a:r>
            <a:r>
              <a:rPr lang="kk-KZ" altLang="en-US" sz="1200" dirty="0">
                <a:solidFill>
                  <a:schemeClr val="tx1"/>
                </a:solidFill>
                <a:latin typeface="Times New Roman" pitchFamily="18" charset="0"/>
                <a:cs typeface="Times New Roman" pitchFamily="18" charset="0"/>
                <a:sym typeface="+mn-ea"/>
              </a:rPr>
              <a:t>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a16="http://schemas.microsoft.com/office/drawing/2014/main" xmlns="" id="{7DDC8809-A466-428C-909B-43477724EEF1}"/>
              </a:ext>
            </a:extLst>
          </p:cNvPr>
          <p:cNvGraphicFramePr/>
          <p:nvPr>
            <p:extLst>
              <p:ext uri="{D42A27DB-BD31-4B8C-83A1-F6EECF244321}">
                <p14:modId xmlns:p14="http://schemas.microsoft.com/office/powerpoint/2010/main" val="1897983728"/>
              </p:ext>
            </p:extLst>
          </p:nvPr>
        </p:nvGraphicFramePr>
        <p:xfrm>
          <a:off x="5079207" y="4394729"/>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23</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24</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3910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250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197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Тілеуқұл 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25277</TotalTime>
  <Words>540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3780</cp:revision>
  <cp:lastPrinted>2021-07-01T07:38:07Z</cp:lastPrinted>
  <dcterms:created xsi:type="dcterms:W3CDTF">2018-03-27T06:03:00Z</dcterms:created>
  <dcterms:modified xsi:type="dcterms:W3CDTF">2025-10-30T08:10:24Z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