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2649332616"/>
              </p:ext>
            </p:extLst>
          </p:nvPr>
        </p:nvGraphicFramePr>
        <p:xfrm>
          <a:off x="307975" y="25003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a:t>
                      </a:r>
                      <a:r>
                        <a:rPr lang=""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a:t>
                      </a:r>
                      <a:r>
                        <a:rPr lang="" altLang="zh-CN" sz="1200" b="1" i="1" baseline="0" dirty="0" smtClean="0">
                          <a:solidFill>
                            <a:srgbClr val="002060"/>
                          </a:solidFill>
                          <a:latin typeface="Times New Roman" panose="02020603050405020304" pitchFamily="18" charset="0"/>
                          <a:cs typeface="Times New Roman" panose="02020603050405020304" pitchFamily="18" charset="0"/>
                        </a:rPr>
                        <a:t>1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53000" y="281643"/>
            <a:ext cx="4794250" cy="2234458"/>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 altLang="ru-RU" sz="1200" b="1" dirty="0">
                <a:latin typeface="Times New Roman" panose="02020603050405020304" pitchFamily="18" charset="0"/>
                <a:cs typeface="Times New Roman" pitchFamily="18" charset="0"/>
              </a:rPr>
              <a:t>0</a:t>
            </a:r>
            <a:r>
              <a:rPr lang="kk-KZ" altLang="ru-RU" sz="1200" b="1" dirty="0" smtClean="0">
                <a:latin typeface="Times New Roman" panose="02020603050405020304" pitchFamily="18" charset="0"/>
                <a:cs typeface="Times New Roman" pitchFamily="18" charset="0"/>
              </a:rPr>
              <a:t>1</a:t>
            </a:r>
            <a:r>
              <a:rPr lang="ru-RU" altLang="ru-RU" sz="1200" b="1" dirty="0" smtClean="0">
                <a:latin typeface="Times New Roman" panose="02020603050405020304" pitchFamily="18" charset="0"/>
                <a:cs typeface="Times New Roman" pitchFamily="18" charset="0"/>
              </a:rPr>
              <a:t> </a:t>
            </a:r>
            <a:r>
              <a:rPr lang="kk-KZ" altLang="ru-RU" sz="1200" b="1" dirty="0"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ru-RU" altLang="ru-RU" sz="1200" b="1" dirty="0" smtClean="0">
                <a:latin typeface="Times New Roman" panose="02020603050405020304" pitchFamily="18" charset="0"/>
                <a:cs typeface="Times New Roman" pitchFamily="18" charset="0"/>
              </a:rPr>
              <a:t>3</a:t>
            </a:r>
            <a:r>
              <a:rPr lang="" altLang="ru-RU" sz="1200" b="1" dirty="0" smtClean="0">
                <a:latin typeface="Times New Roman" panose="02020603050405020304" pitchFamily="18" charset="0"/>
                <a:cs typeface="Times New Roman" pitchFamily="18" charset="0"/>
              </a:rPr>
              <a:t>1</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 altLang="ru-RU" sz="1200" b="1" dirty="0" smtClean="0">
                <a:latin typeface="Times New Roman" panose="02020603050405020304" pitchFamily="18" charset="0"/>
                <a:cs typeface="Times New Roman" pitchFamily="18" charset="0"/>
              </a:rPr>
              <a:t>0</a:t>
            </a:r>
            <a:r>
              <a:rPr lang="kk-KZ" altLang="ru-RU" sz="1200" b="1" dirty="0" smtClean="0">
                <a:latin typeface="Times New Roman" panose="02020603050405020304" pitchFamily="18" charset="0"/>
                <a:cs typeface="Times New Roman" pitchFamily="18" charset="0"/>
              </a:rPr>
              <a:t>1</a:t>
            </a:r>
            <a:r>
              <a:rPr lang=""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smtClean="0">
                <a:solidFill>
                  <a:prstClr val="black"/>
                </a:solidFill>
                <a:latin typeface="Times New Roman" panose="02020603050405020304" pitchFamily="18" charset="0"/>
                <a:cs typeface="Times New Roman" pitchFamily="18" charset="0"/>
              </a:rPr>
              <a:t>Бұлтты</a:t>
            </a:r>
            <a:r>
              <a:rPr lang="kk-KZ" sz="1200" dirty="0">
                <a:solidFill>
                  <a:prstClr val="black"/>
                </a:solidFill>
                <a:latin typeface="Times New Roman" panose="02020603050405020304" pitchFamily="18" charset="0"/>
                <a:cs typeface="Times New Roman" pitchFamily="18" charset="0"/>
              </a:rPr>
              <a:t>, </a:t>
            </a:r>
            <a:r>
              <a:rPr lang="" sz="1200" dirty="0">
                <a:solidFill>
                  <a:prstClr val="black"/>
                </a:solidFill>
                <a:latin typeface="Times New Roman" panose="02020603050405020304" pitchFamily="18" charset="0"/>
                <a:cs typeface="Times New Roman" pitchFamily="18" charset="0"/>
              </a:rPr>
              <a:t>ж</a:t>
            </a:r>
            <a:r>
              <a:rPr lang="kk-KZ" sz="1200" dirty="0" smtClean="0">
                <a:solidFill>
                  <a:prstClr val="black"/>
                </a:solidFill>
                <a:latin typeface="Times New Roman" panose="02020603050405020304" pitchFamily="18" charset="0"/>
                <a:cs typeface="Times New Roman" pitchFamily="18" charset="0"/>
              </a:rPr>
              <a:t>ауын-шашын (жаңбыр, қар). Солтүстік-батыстан жел соғады, күші 9-14, күндіз екпіні 15-20 м/с</a:t>
            </a:r>
            <a:r>
              <a:rPr lang="kk-KZ" sz="1200" dirty="0">
                <a:solidFill>
                  <a:prstClr val="black"/>
                </a:solidFill>
                <a:latin typeface="Times New Roman" panose="02020603050405020304" pitchFamily="18" charset="0"/>
                <a:cs typeface="Times New Roman" pitchFamily="18" charset="0"/>
              </a:rPr>
              <a:t>. Ауа температурасы түнде </a:t>
            </a:r>
            <a:r>
              <a:rPr lang="kk-KZ" sz="1200" dirty="0" smtClean="0">
                <a:solidFill>
                  <a:prstClr val="black"/>
                </a:solidFill>
                <a:latin typeface="Times New Roman" panose="02020603050405020304" pitchFamily="18" charset="0"/>
                <a:cs typeface="Times New Roman" pitchFamily="18" charset="0"/>
              </a:rPr>
              <a:t>3-5, </a:t>
            </a:r>
            <a:r>
              <a:rPr lang="kk-KZ" sz="1200" dirty="0">
                <a:solidFill>
                  <a:prstClr val="black"/>
                </a:solidFill>
                <a:latin typeface="Times New Roman" panose="02020603050405020304" pitchFamily="18" charset="0"/>
                <a:cs typeface="Times New Roman" pitchFamily="18" charset="0"/>
              </a:rPr>
              <a:t>күндіз </a:t>
            </a:r>
            <a:r>
              <a:rPr lang="kk-KZ" sz="1200" dirty="0" smtClean="0">
                <a:solidFill>
                  <a:prstClr val="black"/>
                </a:solidFill>
                <a:latin typeface="Times New Roman" panose="02020603050405020304" pitchFamily="18" charset="0"/>
                <a:cs typeface="Times New Roman" pitchFamily="18" charset="0"/>
              </a:rPr>
              <a:t>5-7 градус </a:t>
            </a:r>
            <a:r>
              <a:rPr lang="kk-KZ" sz="1200" dirty="0">
                <a:solidFill>
                  <a:prstClr val="black"/>
                </a:solidFill>
                <a:latin typeface="Times New Roman" panose="02020603050405020304" pitchFamily="18" charset="0"/>
                <a:cs typeface="Times New Roman" pitchFamily="18" charset="0"/>
              </a:rPr>
              <a:t>жылы</a:t>
            </a:r>
            <a:r>
              <a:rPr lang="kk-KZ" sz="1200" dirty="0" smtClean="0">
                <a:solidFill>
                  <a:prstClr val="black"/>
                </a:solidFill>
                <a:latin typeface="Times New Roman" panose="02020603050405020304" pitchFamily="18" charset="0"/>
                <a:cs typeface="Times New Roman" pitchFamily="18" charset="0"/>
              </a:rPr>
              <a:t>. </a:t>
            </a:r>
          </a:p>
          <a:p>
            <a:pPr indent="177800" algn="just" hangingPunct="1">
              <a:buNone/>
              <a:defRPr/>
            </a:pPr>
            <a:endParaRPr lang="" sz="1200" dirty="0">
              <a:solidFill>
                <a:prstClr val="black"/>
              </a:solidFill>
              <a:latin typeface="Times New Roman" panose="02020603050405020304" pitchFamily="18" charset="0"/>
              <a:cs typeface="Times New Roman" pitchFamily="18" charset="0"/>
            </a:endParaRPr>
          </a:p>
          <a:p>
            <a:pPr indent="177800"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0</a:t>
            </a:r>
            <a:r>
              <a:rPr lang="" altLang="ru-RU" sz="1200" b="1" dirty="0" smtClean="0">
                <a:latin typeface="Times New Roman" panose="02020603050405020304" pitchFamily="18" charset="0"/>
                <a:cs typeface="Times New Roman" pitchFamily="18" charset="0"/>
              </a:rPr>
              <a:t>2</a:t>
            </a:r>
            <a:r>
              <a:rPr lang="ru-RU"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қараша</a:t>
            </a:r>
            <a:endParaRPr lang="kk-KZ" altLang="ru-RU" sz="1200" b="1" dirty="0">
              <a:latin typeface="Times New Roman" panose="02020603050405020304" pitchFamily="18" charset="0"/>
              <a:cs typeface="Times New Roman" pitchFamily="18" charset="0"/>
            </a:endParaRPr>
          </a:p>
          <a:p>
            <a:pPr indent="177800" algn="ctr" hangingPunct="1">
              <a:spcBef>
                <a:spcPts val="0"/>
              </a:spcBef>
              <a:buNone/>
              <a:defRPr/>
            </a:pPr>
            <a:r>
              <a:rPr lang="" altLang="ru-RU" sz="1200" b="1" dirty="0" smtClean="0">
                <a:latin typeface="Times New Roman" panose="02020603050405020304" pitchFamily="18" charset="0"/>
                <a:cs typeface="Times New Roman" pitchFamily="18" charset="0"/>
              </a:rPr>
              <a:t>0</a:t>
            </a:r>
            <a:r>
              <a:rPr lang="kk-KZ" altLang="ru-RU" sz="1200" b="1" dirty="0" smtClean="0">
                <a:latin typeface="Times New Roman" panose="02020603050405020304" pitchFamily="18" charset="0"/>
                <a:cs typeface="Times New Roman" pitchFamily="18" charset="0"/>
              </a:rPr>
              <a:t>1 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ru-RU" sz="1200" b="1" dirty="0" smtClean="0">
                <a:latin typeface="Times New Roman" panose="02020603050405020304" pitchFamily="18" charset="0"/>
                <a:cs typeface="Times New Roman" pitchFamily="18" charset="0"/>
              </a:rPr>
              <a:t>0</a:t>
            </a:r>
            <a:r>
              <a:rPr lang="" sz="1200" b="1" dirty="0" smtClean="0">
                <a:latin typeface="Times New Roman" panose="02020603050405020304" pitchFamily="18" charset="0"/>
                <a:cs typeface="Times New Roman" pitchFamily="18" charset="0"/>
              </a:rPr>
              <a:t>2</a:t>
            </a:r>
            <a:r>
              <a:rPr lang="ru-RU" sz="1200" b="1" dirty="0" smtClean="0">
                <a:latin typeface="Times New Roman" panose="02020603050405020304" pitchFamily="18" charset="0"/>
                <a:cs typeface="Times New Roman" pitchFamily="18" charset="0"/>
              </a:rPr>
              <a:t> </a:t>
            </a:r>
            <a:r>
              <a:rPr lang="ru-RU" sz="1200" b="1" dirty="0" err="1" smtClean="0">
                <a:latin typeface="Times New Roman" panose="02020603050405020304" pitchFamily="18" charset="0"/>
                <a:cs typeface="Times New Roman" pitchFamily="18" charset="0"/>
              </a:rPr>
              <a:t>қараша</a:t>
            </a:r>
            <a:r>
              <a:rPr lang="ru-RU" sz="1200" b="1" dirty="0" smtClean="0">
                <a:latin typeface="Times New Roman" panose="02020603050405020304" pitchFamily="18" charset="0"/>
                <a:cs typeface="Times New Roman" pitchFamily="18" charset="0"/>
              </a:rPr>
              <a:t> </a:t>
            </a:r>
            <a:r>
              <a:rPr lang="ru-RU" sz="1200" b="1" dirty="0" err="1" smtClean="0">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kk-KZ" sz="1200" dirty="0">
                <a:solidFill>
                  <a:prstClr val="black"/>
                </a:solidFill>
                <a:latin typeface="Times New Roman" panose="02020603050405020304" pitchFamily="18" charset="0"/>
                <a:cs typeface="Times New Roman" pitchFamily="18" charset="0"/>
              </a:rPr>
              <a:t>Көшпелі бұлтты, </a:t>
            </a:r>
            <a:r>
              <a:rPr lang="kk-KZ" sz="1200" dirty="0" smtClean="0">
                <a:solidFill>
                  <a:prstClr val="black"/>
                </a:solidFill>
                <a:latin typeface="Times New Roman" panose="02020603050405020304" pitchFamily="18" charset="0"/>
                <a:cs typeface="Times New Roman" pitchFamily="18" charset="0"/>
              </a:rPr>
              <a:t>жауын-шашынсыз. Оңтүстік-батыстан </a:t>
            </a:r>
            <a:r>
              <a:rPr lang="kk-KZ" sz="1200" dirty="0" smtClean="0">
                <a:solidFill>
                  <a:prstClr val="black"/>
                </a:solidFill>
                <a:latin typeface="Times New Roman" panose="02020603050405020304" pitchFamily="18" charset="0"/>
                <a:cs typeface="Times New Roman" pitchFamily="18" charset="0"/>
              </a:rPr>
              <a:t>жел </a:t>
            </a:r>
            <a:r>
              <a:rPr lang="kk-KZ" sz="1200" dirty="0">
                <a:solidFill>
                  <a:prstClr val="black"/>
                </a:solidFill>
                <a:latin typeface="Times New Roman" panose="02020603050405020304" pitchFamily="18" charset="0"/>
                <a:cs typeface="Times New Roman" pitchFamily="18" charset="0"/>
              </a:rPr>
              <a:t>соғады, күші </a:t>
            </a:r>
            <a:r>
              <a:rPr lang="kk-KZ" sz="1200" dirty="0" smtClean="0">
                <a:solidFill>
                  <a:prstClr val="black"/>
                </a:solidFill>
                <a:latin typeface="Times New Roman" panose="02020603050405020304" pitchFamily="18" charset="0"/>
                <a:cs typeface="Times New Roman" pitchFamily="18" charset="0"/>
              </a:rPr>
              <a:t>3-8 </a:t>
            </a:r>
            <a:r>
              <a:rPr lang="kk-KZ" sz="1200" dirty="0">
                <a:solidFill>
                  <a:prstClr val="black"/>
                </a:solidFill>
                <a:latin typeface="Times New Roman" panose="02020603050405020304" pitchFamily="18" charset="0"/>
                <a:cs typeface="Times New Roman" pitchFamily="18" charset="0"/>
              </a:rPr>
              <a:t>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a:t>
            </a:r>
            <a:r>
              <a:rPr lang="kk-KZ" sz="1200" dirty="0" smtClean="0">
                <a:solidFill>
                  <a:prstClr val="black"/>
                </a:solidFill>
                <a:latin typeface="Times New Roman" panose="02020603050405020304" pitchFamily="18" charset="0"/>
                <a:cs typeface="Times New Roman" pitchFamily="18" charset="0"/>
              </a:rPr>
              <a:t>0-2 </a:t>
            </a:r>
            <a:r>
              <a:rPr lang="kk-KZ" sz="1200" dirty="0">
                <a:solidFill>
                  <a:prstClr val="black"/>
                </a:solidFill>
                <a:latin typeface="Times New Roman" panose="02020603050405020304" pitchFamily="18" charset="0"/>
                <a:cs typeface="Times New Roman" pitchFamily="18" charset="0"/>
              </a:rPr>
              <a:t>градус </a:t>
            </a:r>
            <a:r>
              <a:rPr lang="kk-KZ" sz="1200" dirty="0" smtClean="0">
                <a:solidFill>
                  <a:prstClr val="black"/>
                </a:solidFill>
                <a:latin typeface="Times New Roman" panose="02020603050405020304" pitchFamily="18" charset="0"/>
                <a:cs typeface="Times New Roman" pitchFamily="18" charset="0"/>
              </a:rPr>
              <a:t>жылы.</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0" name="Прямоугольник 21"/>
          <p:cNvSpPr>
            <a:spLocks noChangeArrowheads="1"/>
          </p:cNvSpPr>
          <p:nvPr/>
        </p:nvSpPr>
        <p:spPr bwMode="auto">
          <a:xfrm>
            <a:off x="4936332" y="3868788"/>
            <a:ext cx="485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5025231" y="2585178"/>
            <a:ext cx="467995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dirty="0" err="1" smtClean="0">
                <a:solidFill>
                  <a:schemeClr val="tx1"/>
                </a:solidFill>
                <a:latin typeface="Times New Roman" pitchFamily="18" charset="0"/>
                <a:cs typeface="Times New Roman" pitchFamily="18" charset="0"/>
              </a:rPr>
              <a:t>Метеорологиялық</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сейілуіне</a:t>
            </a:r>
            <a:r>
              <a:rPr lang="ru-RU" altLang="ru-RU" sz="1200" dirty="0" smtClean="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ықпал</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endParaRPr lang="ru-RU" altLang="ru-RU" sz="1200" dirty="0" smtClean="0">
              <a:solidFill>
                <a:schemeClr val="tx1"/>
              </a:solidFill>
              <a:latin typeface="Times New Roman" pitchFamily="18" charset="0"/>
              <a:cs typeface="Times New Roman" pitchFamily="18" charset="0"/>
            </a:endParaRPr>
          </a:p>
          <a:p>
            <a:pPr indent="177800"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 altLang="en-US" sz="1200" b="1" dirty="0" smtClean="0">
                <a:solidFill>
                  <a:schemeClr val="tx1"/>
                </a:solidFill>
                <a:latin typeface="Times New Roman" pitchFamily="18" charset="0"/>
                <a:cs typeface="Times New Roman" pitchFamily="18" charset="0"/>
                <a:sym typeface="+mn-ea"/>
              </a:rPr>
              <a:t>т</a:t>
            </a:r>
            <a:r>
              <a:rPr lang="kk-KZ" altLang="en-US" sz="1200" b="1" dirty="0" smtClean="0">
                <a:solidFill>
                  <a:schemeClr val="tx1"/>
                </a:solidFill>
                <a:latin typeface="Times New Roman" pitchFamily="18" charset="0"/>
                <a:cs typeface="Times New Roman" pitchFamily="18" charset="0"/>
                <a:sym typeface="+mn-ea"/>
              </a:rPr>
              <a:t>өмен</a:t>
            </a:r>
            <a:r>
              <a:rPr lang="kk-KZ" altLang="en-US" sz="1200" dirty="0" smtClean="0">
                <a:solidFill>
                  <a:schemeClr val="tx1"/>
                </a:solidFill>
                <a:latin typeface="Times New Roman" pitchFamily="18" charset="0"/>
                <a:cs typeface="Times New Roman" pitchFamily="18" charset="0"/>
                <a:sym typeface="+mn-ea"/>
              </a:rPr>
              <a:t> болады </a:t>
            </a:r>
            <a:r>
              <a:rPr lang="kk-KZ" altLang="en-US" sz="1200" dirty="0">
                <a:solidFill>
                  <a:schemeClr val="tx1"/>
                </a:solidFill>
                <a:latin typeface="Times New Roman" pitchFamily="18" charset="0"/>
                <a:cs typeface="Times New Roman" pitchFamily="18" charset="0"/>
                <a:sym typeface="+mn-ea"/>
              </a:rPr>
              <a:t>деп күтілуде.</a:t>
            </a:r>
            <a:r>
              <a:rPr lang="ru-RU" sz="1200" dirty="0">
                <a:solidFill>
                  <a:schemeClr val="tx1"/>
                </a:solidFill>
                <a:latin typeface="Times New Roman" pitchFamily="18" charset="0"/>
                <a:cs typeface="Times New Roman" pitchFamily="18" charset="0"/>
              </a:rPr>
              <a:t>   </a:t>
            </a:r>
            <a:endParaRPr lang="ru-RU" altLang="ru-RU" sz="1200" dirty="0">
              <a:solidFill>
                <a:schemeClr val="tx1"/>
              </a:solidFill>
              <a:latin typeface="Times New Roman" pitchFamily="18" charset="0"/>
              <a:cs typeface="Times New Roman" pitchFamily="18" charset="0"/>
            </a:endParaRPr>
          </a:p>
        </p:txBody>
      </p:sp>
      <p:sp>
        <p:nvSpPr>
          <p:cNvPr id="14" name="TextBox 13"/>
          <p:cNvSpPr txBox="1"/>
          <p:nvPr/>
        </p:nvSpPr>
        <p:spPr>
          <a:xfrm>
            <a:off x="5008745" y="360717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7" name="Table">
            <a:extLst>
              <a:ext uri="{FF2B5EF4-FFF2-40B4-BE49-F238E27FC236}">
                <a16:creationId xmlns:a16="http://schemas.microsoft.com/office/drawing/2014/main" xmlns="" id="{7DDC8809-A466-428C-909B-43477724EEF1}"/>
              </a:ext>
            </a:extLst>
          </p:cNvPr>
          <p:cNvGraphicFramePr/>
          <p:nvPr>
            <p:extLst>
              <p:ext uri="{D42A27DB-BD31-4B8C-83A1-F6EECF244321}">
                <p14:modId xmlns:p14="http://schemas.microsoft.com/office/powerpoint/2010/main" val="2908522400"/>
              </p:ext>
            </p:extLst>
          </p:nvPr>
        </p:nvGraphicFramePr>
        <p:xfrm>
          <a:off x="5079207" y="4394729"/>
          <a:ext cx="4571998" cy="1972231"/>
        </p:xfrm>
        <a:graphic>
          <a:graphicData uri="http://schemas.openxmlformats.org/drawingml/2006/table">
            <a:tbl>
              <a:tblPr/>
              <a:tblGrid>
                <a:gridCol w="1751011">
                  <a:extLst>
                    <a:ext uri="{9D8B030D-6E8A-4147-A177-3AD203B41FA5}">
                      <a16:colId xmlns:a16="http://schemas.microsoft.com/office/drawing/2014/main" xmlns="" val="20000"/>
                    </a:ext>
                  </a:extLst>
                </a:gridCol>
                <a:gridCol w="1411287">
                  <a:extLst>
                    <a:ext uri="{9D8B030D-6E8A-4147-A177-3AD203B41FA5}">
                      <a16:colId xmlns:a16="http://schemas.microsoft.com/office/drawing/2014/main" xmlns="" val="20001"/>
                    </a:ext>
                  </a:extLst>
                </a:gridCol>
                <a:gridCol w="1409700">
                  <a:extLst>
                    <a:ext uri="{9D8B030D-6E8A-4147-A177-3AD203B41FA5}">
                      <a16:colId xmlns:a16="http://schemas.microsoft.com/office/drawing/2014/main" xmlns=""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25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1316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82</a:t>
                      </a:r>
                      <a:endParaRPr lang="ru-RU"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5</a:t>
                      </a:r>
                      <a:endParaRPr lang="ru-RU"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0,6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xmlns=""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96050"/>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Айгисинова Н. </a:t>
            </a:r>
            <a:r>
              <a:rPr lang="kk-KZ" altLang="ru-RU" sz="1200" b="1" i="1" dirty="0" smtClean="0">
                <a:solidFill>
                  <a:srgbClr val="000000"/>
                </a:solidFill>
                <a:latin typeface="Times New Roman" panose="02020603050405020304" pitchFamily="18" charset="0"/>
                <a:cs typeface="Times New Roman" panose="02020603050405020304" pitchFamily="18" charset="0"/>
              </a:rPr>
              <a:t>/Тойшыманова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7313" y="5429250"/>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25283</TotalTime>
  <Words>531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3784</cp:revision>
  <cp:lastPrinted>2021-07-01T07:38:07Z</cp:lastPrinted>
  <dcterms:created xsi:type="dcterms:W3CDTF">2018-03-27T06:03:00Z</dcterms:created>
  <dcterms:modified xsi:type="dcterms:W3CDTF">2025-10-31T07:34:15Z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