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246951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7755" y="184413"/>
            <a:ext cx="4957194" cy="412420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a:t>
            </a:r>
            <a:r>
              <a:rPr lang="kk-KZ" sz="1300" dirty="0">
                <a:latin typeface="Times New Roman" panose="02020603050405020304" pitchFamily="18" charset="0"/>
                <a:ea typeface="Calibri" panose="020F0502020204030204" pitchFamily="34" charset="0"/>
              </a:rPr>
              <a:t>ж</a:t>
            </a:r>
            <a:r>
              <a:rPr lang="kk-KZ" sz="1300" dirty="0">
                <a:effectLst/>
                <a:latin typeface="Times New Roman" panose="02020603050405020304" pitchFamily="18" charset="0"/>
                <a:ea typeface="Calibri" panose="020F0502020204030204" pitchFamily="34" charset="0"/>
              </a:rPr>
              <a:t>аяу бұрқасын күтіледі.  </a:t>
            </a:r>
            <a:r>
              <a:rPr lang="kk-KZ" sz="1300" dirty="0">
                <a:latin typeface="Times New Roman" panose="02020603050405020304" pitchFamily="18" charset="0"/>
                <a:ea typeface="Calibri" panose="020F0502020204030204" pitchFamily="34" charset="0"/>
              </a:rPr>
              <a:t>Оң</a:t>
            </a:r>
            <a:r>
              <a:rPr lang="kk-KZ" sz="1300" dirty="0">
                <a:effectLst/>
                <a:latin typeface="Times New Roman" panose="02020603050405020304" pitchFamily="18" charset="0"/>
                <a:ea typeface="Calibri" panose="020F0502020204030204" pitchFamily="34" charset="0"/>
              </a:rPr>
              <a:t>түстік-батыстан жел соғады, күші </a:t>
            </a:r>
            <a:r>
              <a:rPr lang="kk-KZ" sz="1300" dirty="0">
                <a:latin typeface="Times New Roman" panose="02020603050405020304" pitchFamily="18" charset="0"/>
                <a:ea typeface="Calibri" panose="020F0502020204030204" pitchFamily="34" charset="0"/>
              </a:rPr>
              <a:t>15-20</a:t>
            </a:r>
            <a:r>
              <a:rPr lang="kk-KZ" sz="1300" dirty="0">
                <a:effectLst/>
                <a:latin typeface="Times New Roman" panose="02020603050405020304" pitchFamily="18" charset="0"/>
                <a:ea typeface="Calibri" panose="020F0502020204030204" pitchFamily="34" charset="0"/>
              </a:rPr>
              <a:t>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5-7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шамамен</a:t>
            </a:r>
            <a:r>
              <a:rPr lang="ru-RU" sz="1300" dirty="0">
                <a:latin typeface="Times New Roman" panose="02020603050405020304" pitchFamily="18" charset="0"/>
                <a:ea typeface="Calibri" panose="020F0502020204030204" pitchFamily="34" charset="0"/>
              </a:rPr>
              <a:t> 0 градус.</a:t>
            </a:r>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07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 аздаған </a:t>
            </a:r>
            <a:r>
              <a:rPr lang="kk-KZ" sz="1300" dirty="0">
                <a:latin typeface="Times New Roman" panose="02020603050405020304" pitchFamily="18" charset="0"/>
                <a:ea typeface="Calibri" panose="020F0502020204030204" pitchFamily="34" charset="0"/>
              </a:rPr>
              <a:t>қар жауады. Оң</a:t>
            </a:r>
            <a:r>
              <a:rPr lang="kk-KZ" sz="1300" dirty="0">
                <a:effectLst/>
                <a:latin typeface="Times New Roman" panose="02020603050405020304" pitchFamily="18" charset="0"/>
                <a:ea typeface="Calibri" panose="020F0502020204030204" pitchFamily="34" charset="0"/>
              </a:rPr>
              <a:t>түстік-батыстан жел соғады, күші 15-20 м/с. Ауа температурасы </a:t>
            </a:r>
            <a:r>
              <a:rPr lang="ru-RU" sz="1300" dirty="0" err="1">
                <a:latin typeface="Times New Roman" panose="02020603050405020304" pitchFamily="18" charset="0"/>
                <a:ea typeface="Calibri" panose="020F0502020204030204" pitchFamily="34" charset="0"/>
              </a:rPr>
              <a:t>шамамен</a:t>
            </a:r>
            <a:r>
              <a:rPr lang="ru-RU" sz="1300" dirty="0">
                <a:latin typeface="Times New Roman" panose="02020603050405020304" pitchFamily="18" charset="0"/>
                <a:ea typeface="Calibri" panose="020F0502020204030204" pitchFamily="34" charset="0"/>
              </a:rPr>
              <a:t> </a:t>
            </a:r>
            <a:r>
              <a:rPr lang="ru-RU" sz="1300">
                <a:latin typeface="Times New Roman" panose="02020603050405020304" pitchFamily="18" charset="0"/>
                <a:ea typeface="Calibri" panose="020F0502020204030204" pitchFamily="34" charset="0"/>
              </a:rPr>
              <a:t>0 градус.</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қарашада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1124059112"/>
              </p:ext>
            </p:extLst>
          </p:nvPr>
        </p:nvGraphicFramePr>
        <p:xfrm>
          <a:off x="5077957" y="4451810"/>
          <a:ext cx="4572000" cy="20326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19755</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3831</cp:revision>
  <cp:lastPrinted>2021-07-01T07:38:07Z</cp:lastPrinted>
  <dcterms:created xsi:type="dcterms:W3CDTF">2018-03-27T06:03:00Z</dcterms:created>
  <dcterms:modified xsi:type="dcterms:W3CDTF">2025-11-05T08:57:25Z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