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4" d="100"/>
          <a:sy n="94" d="100"/>
        </p:scale>
        <p:origin x="84" y="4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28956014"/>
              </p:ext>
            </p:extLst>
          </p:nvPr>
        </p:nvGraphicFramePr>
        <p:xfrm>
          <a:off x="337097" y="2780928"/>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540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312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08 қараша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324261"/>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09 қарашаға </a:t>
            </a:r>
            <a:r>
              <a:rPr lang="kk-KZ"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08 </a:t>
            </a:r>
            <a:r>
              <a:rPr lang="ru-RU" sz="1100" b="1" dirty="0" err="1">
                <a:solidFill>
                  <a:srgbClr val="000000"/>
                </a:solidFill>
                <a:latin typeface="Times New Roman" panose="02020603050405020304" pitchFamily="18" charset="0"/>
                <a:cs typeface="Times New Roman" panose="02020603050405020304" pitchFamily="18" charset="0"/>
              </a:rPr>
              <a:t>қарашаның</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20-нен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09</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қарашаның</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20-ге </a:t>
            </a:r>
            <a:r>
              <a:rPr lang="ru-RU" sz="1100" b="1" dirty="0" err="1">
                <a:solidFill>
                  <a:srgbClr val="000000"/>
                </a:solidFill>
                <a:latin typeface="Times New Roman" panose="02020603050405020304" pitchFamily="18" charset="0"/>
                <a:cs typeface="Times New Roman" panose="02020603050405020304" pitchFamily="18" charset="0"/>
              </a:rPr>
              <a:t>дейін</a:t>
            </a:r>
            <a:r>
              <a:rPr lang="ru-RU" sz="13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кей уақыттарда жауын-шашын </a:t>
            </a:r>
            <a:r>
              <a:rPr lang="ru-RU" sz="1300" dirty="0">
                <a:effectLst/>
                <a:latin typeface="Times New Roman" panose="02020603050405020304" pitchFamily="18" charset="0"/>
                <a:ea typeface="Calibri" panose="020F0502020204030204" pitchFamily="34" charset="0"/>
              </a:rPr>
              <a:t>(</a:t>
            </a:r>
            <a:r>
              <a:rPr lang="kk-KZ" sz="1300" dirty="0">
                <a:effectLst/>
                <a:latin typeface="Times New Roman" panose="02020603050405020304" pitchFamily="18" charset="0"/>
                <a:ea typeface="Calibri" panose="020F0502020204030204" pitchFamily="34" charset="0"/>
              </a:rPr>
              <a:t>жаңбыр, қар) жауады, жаяу бұрқасын, көктайғақ  күтіледі. </a:t>
            </a:r>
            <a:r>
              <a:rPr lang="kk-KZ" sz="1300" dirty="0">
                <a:latin typeface="Times New Roman" panose="02020603050405020304" pitchFamily="18" charset="0"/>
                <a:ea typeface="Calibri" panose="020F0502020204030204" pitchFamily="34" charset="0"/>
              </a:rPr>
              <a:t>Оң</a:t>
            </a:r>
            <a:r>
              <a:rPr lang="kk-KZ" sz="1300" dirty="0">
                <a:effectLst/>
                <a:latin typeface="Times New Roman" panose="02020603050405020304" pitchFamily="18" charset="0"/>
                <a:ea typeface="Calibri" panose="020F0502020204030204" pitchFamily="34" charset="0"/>
              </a:rPr>
              <a:t>түстік-батыстан соғатын жел солтүстік-батысқа ауысады, күші </a:t>
            </a:r>
            <a:r>
              <a:rPr lang="kk-KZ" sz="1300" dirty="0">
                <a:latin typeface="Times New Roman" panose="02020603050405020304" pitchFamily="18" charset="0"/>
                <a:ea typeface="Calibri" panose="020F0502020204030204" pitchFamily="34" charset="0"/>
              </a:rPr>
              <a:t>9-14</a:t>
            </a:r>
            <a:r>
              <a:rPr lang="kk-KZ" sz="1300" dirty="0">
                <a:effectLst/>
                <a:latin typeface="Times New Roman" panose="02020603050405020304" pitchFamily="18" charset="0"/>
                <a:ea typeface="Calibri" panose="020F0502020204030204" pitchFamily="34" charset="0"/>
              </a:rPr>
              <a:t> м/с. </a:t>
            </a:r>
            <a:r>
              <a:rPr lang="ru-RU" sz="1300" dirty="0">
                <a:effectLst/>
                <a:latin typeface="Times New Roman" panose="02020603050405020304" pitchFamily="18" charset="0"/>
                <a:ea typeface="Calibri" panose="020F0502020204030204" pitchFamily="34" charset="0"/>
              </a:rPr>
              <a:t>Ауа </a:t>
            </a:r>
            <a:r>
              <a:rPr lang="ru-RU" sz="1300" dirty="0" err="1">
                <a:effectLst/>
                <a:latin typeface="Times New Roman" panose="02020603050405020304" pitchFamily="18" charset="0"/>
                <a:ea typeface="Calibri" panose="020F0502020204030204" pitchFamily="34" charset="0"/>
              </a:rPr>
              <a:t>температурасы</a:t>
            </a:r>
            <a:r>
              <a:rPr lang="ru-RU" sz="1300" dirty="0">
                <a:effectLst/>
                <a:latin typeface="Times New Roman" panose="02020603050405020304" pitchFamily="18" charset="0"/>
                <a:ea typeface="Calibri" panose="020F0502020204030204" pitchFamily="34" charset="0"/>
              </a:rPr>
              <a:t> </a:t>
            </a:r>
            <a:r>
              <a:rPr lang="ru-RU" sz="1300" dirty="0" err="1">
                <a:effectLst/>
                <a:latin typeface="Times New Roman" panose="02020603050405020304" pitchFamily="18" charset="0"/>
                <a:ea typeface="Calibri" panose="020F0502020204030204" pitchFamily="34" charset="0"/>
              </a:rPr>
              <a:t>түнде</a:t>
            </a:r>
            <a:r>
              <a:rPr lang="ru-RU" sz="1300" dirty="0">
                <a:effectLst/>
                <a:latin typeface="Times New Roman" panose="02020603050405020304" pitchFamily="18" charset="0"/>
                <a:ea typeface="Calibri" panose="020F0502020204030204" pitchFamily="34" charset="0"/>
              </a:rPr>
              <a:t> </a:t>
            </a:r>
            <a:r>
              <a:rPr lang="ru-RU" sz="1300" dirty="0" err="1">
                <a:effectLst/>
                <a:latin typeface="Times New Roman" panose="02020603050405020304" pitchFamily="18" charset="0"/>
                <a:ea typeface="Calibri" panose="020F0502020204030204" pitchFamily="34" charset="0"/>
              </a:rPr>
              <a:t>және</a:t>
            </a:r>
            <a:r>
              <a:rPr lang="ru-RU" sz="1300" dirty="0">
                <a:effectLst/>
                <a:latin typeface="Times New Roman" panose="02020603050405020304" pitchFamily="18" charset="0"/>
                <a:ea typeface="Calibri" panose="020F0502020204030204" pitchFamily="34" charset="0"/>
              </a:rPr>
              <a:t> к</a:t>
            </a:r>
            <a:r>
              <a:rPr lang="kk-KZ" sz="1300" dirty="0">
                <a:latin typeface="Times New Roman" panose="02020603050405020304" pitchFamily="18" charset="0"/>
                <a:ea typeface="Calibri" panose="020F0502020204030204" pitchFamily="34" charset="0"/>
              </a:rPr>
              <a:t>үндіз 0-2 жылы болады.</a:t>
            </a:r>
            <a:endParaRPr lang="ru-RU" sz="1300" dirty="0">
              <a:effectLst/>
              <a:latin typeface="Times New Roman" panose="02020603050405020304" pitchFamily="18" charset="0"/>
              <a:ea typeface="Calibri" panose="020F0502020204030204" pitchFamily="34" charset="0"/>
            </a:endParaRPr>
          </a:p>
          <a:p>
            <a:pPr indent="182563" algn="just"/>
            <a:endParaRPr lang="kk-KZ" sz="1300" dirty="0">
              <a:effectLst/>
              <a:latin typeface="Times New Roman" panose="02020603050405020304" pitchFamily="18" charset="0"/>
              <a:ea typeface="Calibri" panose="020F0502020204030204" pitchFamily="34" charset="0"/>
            </a:endParaRPr>
          </a:p>
          <a:p>
            <a:pPr indent="182563" algn="ctr"/>
            <a:r>
              <a:rPr lang="ru-RU"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10</a:t>
            </a: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қарашаға</a:t>
            </a:r>
            <a:r>
              <a:rPr lang="kk-KZ" sz="1300" b="1" dirty="0">
                <a:solidFill>
                  <a:srgbClr val="000000"/>
                </a:solidFill>
                <a:latin typeface="Times New Roman" panose="02020603050405020304" pitchFamily="18" charset="0"/>
                <a:cs typeface="Times New Roman" panose="02020603050405020304" pitchFamily="18" charset="0"/>
              </a:rPr>
              <a:t>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kk-KZ" sz="1100" b="1" dirty="0">
                <a:solidFill>
                  <a:srgbClr val="000000"/>
                </a:solidFill>
                <a:latin typeface="Times New Roman" panose="02020603050405020304" pitchFamily="18" charset="0"/>
                <a:cs typeface="Times New Roman" panose="02020603050405020304" pitchFamily="18" charset="0"/>
              </a:rPr>
              <a:t>09 </a:t>
            </a:r>
            <a:r>
              <a:rPr lang="ru-RU" sz="1100" b="1" dirty="0" err="1">
                <a:solidFill>
                  <a:srgbClr val="000000"/>
                </a:solidFill>
                <a:latin typeface="Times New Roman" panose="02020603050405020304" pitchFamily="18" charset="0"/>
                <a:cs typeface="Times New Roman" panose="02020603050405020304" pitchFamily="18" charset="0"/>
              </a:rPr>
              <a:t>қарашаның</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20-дан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10 </a:t>
            </a:r>
            <a:r>
              <a:rPr kumimoji="0" lang="kk-KZ" sz="1100" b="1"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қарашаның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08-ге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a:t>
            </a:r>
            <a:r>
              <a:rPr lang="kk-KZ" sz="1300" dirty="0">
                <a:latin typeface="Times New Roman" panose="02020603050405020304" pitchFamily="18" charset="0"/>
                <a:ea typeface="Calibri" panose="020F0502020204030204" pitchFamily="34" charset="0"/>
              </a:rPr>
              <a:t> </a:t>
            </a:r>
            <a:r>
              <a:rPr lang="kk-KZ" sz="1300" dirty="0">
                <a:effectLst/>
                <a:latin typeface="Times New Roman" panose="02020603050405020304" pitchFamily="18" charset="0"/>
                <a:ea typeface="Calibri" panose="020F0502020204030204" pitchFamily="34" charset="0"/>
              </a:rPr>
              <a:t>қар жауады, жаяу бұрқасын, көктайғақ күтіледі</a:t>
            </a:r>
            <a:r>
              <a:rPr lang="kk-KZ" sz="1300" dirty="0">
                <a:latin typeface="Times New Roman" panose="02020603050405020304" pitchFamily="18" charset="0"/>
                <a:ea typeface="Calibri" panose="020F0502020204030204" pitchFamily="34" charset="0"/>
              </a:rPr>
              <a:t>. Сол</a:t>
            </a:r>
            <a:r>
              <a:rPr lang="kk-KZ" sz="1300" dirty="0">
                <a:effectLst/>
                <a:latin typeface="Times New Roman" panose="02020603050405020304" pitchFamily="18" charset="0"/>
                <a:ea typeface="Calibri" panose="020F0502020204030204" pitchFamily="34" charset="0"/>
              </a:rPr>
              <a:t>түстік-батыстан жел соғады, күші 15-20 м/с. Ауа температурасы 3-5 аяз болады</a:t>
            </a:r>
            <a:r>
              <a:rPr lang="ru-RU" sz="1300" dirty="0">
                <a:latin typeface="Times New Roman" panose="02020603050405020304" pitchFamily="18" charset="0"/>
                <a:ea typeface="Calibri" panose="020F0502020204030204" pitchFamily="34" charset="0"/>
              </a:rPr>
              <a:t>.</a:t>
            </a:r>
            <a:endParaRPr lang="kk-KZ" sz="1300" dirty="0">
              <a:latin typeface="Times New Roman" panose="02020603050405020304" pitchFamily="18" charset="0"/>
              <a:ea typeface="Calibri" panose="020F0502020204030204" pitchFamily="34" charset="0"/>
            </a:endParaRPr>
          </a:p>
          <a:p>
            <a:pPr indent="182563" algn="just"/>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r>
              <a:rPr lang="ru-RU" sz="1200" i="1" dirty="0" err="1">
                <a:latin typeface="Times New Roman" pitchFamily="18" charset="0"/>
                <a:cs typeface="Times New Roman" pitchFamily="18" charset="0"/>
              </a:rPr>
              <a:t>Метеорологиялық</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жағдайлар</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қала</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атмосферасында</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ластаушы</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заттардың</a:t>
            </a:r>
            <a:r>
              <a:rPr lang="ru-RU" sz="1200" i="1" dirty="0">
                <a:latin typeface="Times New Roman" pitchFamily="18" charset="0"/>
                <a:cs typeface="Times New Roman" pitchFamily="18" charset="0"/>
              </a:rPr>
              <a:t> </a:t>
            </a:r>
            <a:r>
              <a:rPr lang="ru-RU" sz="1200" b="1" i="1" dirty="0" err="1">
                <a:latin typeface="Times New Roman" pitchFamily="18" charset="0"/>
                <a:cs typeface="Times New Roman" pitchFamily="18" charset="0"/>
              </a:rPr>
              <a:t>ыдырауына</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ықпал</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етеді</a:t>
            </a:r>
            <a:r>
              <a:rPr lang="ru-RU" sz="1200" i="1" dirty="0">
                <a:latin typeface="Times New Roman" pitchFamily="18" charset="0"/>
                <a:cs typeface="Times New Roman" pitchFamily="18" charset="0"/>
              </a:rPr>
              <a:t>.</a:t>
            </a:r>
            <a:endParaRPr lang="kk-KZ" altLang="en-US" sz="1200" i="1" dirty="0">
              <a:solidFill>
                <a:schemeClr val="tx1"/>
              </a:solidFill>
              <a:latin typeface="Times New Roman" pitchFamily="18" charset="0"/>
              <a:cs typeface="Times New Roman" pitchFamily="18" charset="0"/>
              <a:sym typeface="+mn-ea"/>
            </a:endParaRPr>
          </a:p>
          <a:p>
            <a:pPr indent="182563" algn="just"/>
            <a:r>
              <a:rPr lang="kk-KZ" altLang="en-US" sz="12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i="1" dirty="0">
                <a:latin typeface="Times New Roman" pitchFamily="18" charset="0"/>
                <a:cs typeface="Times New Roman" pitchFamily="18" charset="0"/>
                <a:sym typeface="+mn-ea"/>
              </a:rPr>
              <a:t>төмен</a:t>
            </a:r>
            <a:r>
              <a:rPr lang="kk-KZ" altLang="en-US" sz="1200" i="1" dirty="0">
                <a:solidFill>
                  <a:schemeClr val="tx1"/>
                </a:solidFill>
                <a:latin typeface="Times New Roman" pitchFamily="18" charset="0"/>
                <a:cs typeface="Times New Roman" pitchFamily="18" charset="0"/>
                <a:sym typeface="+mn-ea"/>
              </a:rPr>
              <a:t> болады деп күтілуде.</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2025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08 </a:t>
            </a:r>
            <a:r>
              <a:rPr lang="ru-RU" altLang="ru-RU" sz="1100" b="1" dirty="0" err="1">
                <a:latin typeface="Times New Roman" panose="02020603050405020304" pitchFamily="18" charset="0"/>
                <a:cs typeface="Times New Roman" panose="02020603050405020304" pitchFamily="18" charset="0"/>
              </a:rPr>
              <a:t>қарашада</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Көкшетау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қаласының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295057300"/>
              </p:ext>
            </p:extLst>
          </p:nvPr>
        </p:nvGraphicFramePr>
        <p:xfrm>
          <a:off x="5047437" y="4509120"/>
          <a:ext cx="4572000" cy="1911702"/>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387368">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88032">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4325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78004">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43258">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277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43258">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1443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19781</TotalTime>
  <Words>593</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3836</cp:revision>
  <cp:lastPrinted>2021-07-01T07:38:07Z</cp:lastPrinted>
  <dcterms:created xsi:type="dcterms:W3CDTF">2018-03-27T06:03:00Z</dcterms:created>
  <dcterms:modified xsi:type="dcterms:W3CDTF">2025-11-08T06:24:16Z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