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113" d="100"/>
          <a:sy n="113" d="100"/>
        </p:scale>
        <p:origin x="1566"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04100" y="11668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67655130"/>
              </p:ext>
            </p:extLst>
          </p:nvPr>
        </p:nvGraphicFramePr>
        <p:xfrm>
          <a:off x="337097" y="2780928"/>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540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317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13 </a:t>
                      </a:r>
                      <a:r>
                        <a:rPr lang="kk-KZ" altLang="zh-CN" sz="1200" b="1" i="1" baseline="0" dirty="0">
                          <a:solidFill>
                            <a:srgbClr val="002060"/>
                          </a:solidFill>
                          <a:latin typeface="Times New Roman" panose="02020603050405020304" pitchFamily="18" charset="0"/>
                          <a:cs typeface="Times New Roman" panose="02020603050405020304" pitchFamily="18" charset="0"/>
                        </a:rPr>
                        <a:t>қараша </a:t>
                      </a: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19973" y="184413"/>
            <a:ext cx="4894975" cy="4078039"/>
          </a:xfrm>
          <a:prstGeom prst="rect">
            <a:avLst/>
          </a:prstGeom>
        </p:spPr>
        <p:txBody>
          <a:bodyPr wrap="square">
            <a:spAutoFit/>
          </a:bodyPr>
          <a:lstStyle/>
          <a:p>
            <a:pPr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a:t>
            </a:r>
          </a:p>
          <a:p>
            <a:pPr lvl="0" indent="182563" algn="ctr"/>
            <a:r>
              <a:rPr lang="kk-KZ" sz="1300" b="1" dirty="0" smtClean="0">
                <a:solidFill>
                  <a:srgbClr val="000000"/>
                </a:solidFill>
                <a:latin typeface="Times New Roman" panose="02020603050405020304" pitchFamily="18" charset="0"/>
                <a:ea typeface="Calibri" panose="020F0502020204030204" pitchFamily="34" charset="0"/>
                <a:cs typeface="Times New Roman" panose="02020603050405020304" pitchFamily="18" charset="0"/>
              </a:rPr>
              <a:t>14 </a:t>
            </a: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қарашаға </a:t>
            </a:r>
            <a:r>
              <a:rPr lang="kk-KZ" sz="1300" b="1" dirty="0">
                <a:solidFill>
                  <a:srgbClr val="000000"/>
                </a:solidFill>
                <a:latin typeface="Times New Roman" panose="02020603050405020304" pitchFamily="18" charset="0"/>
                <a:cs typeface="Times New Roman" panose="02020603050405020304" pitchFamily="18" charset="0"/>
              </a:rPr>
              <a:t>2025 ж. </a:t>
            </a:r>
          </a:p>
          <a:p>
            <a:pPr lvl="0" indent="182563" algn="ctr"/>
            <a:r>
              <a:rPr lang="ru-RU" sz="1100" b="1" dirty="0" smtClean="0">
                <a:solidFill>
                  <a:srgbClr val="000000"/>
                </a:solidFill>
                <a:latin typeface="Times New Roman" panose="02020603050405020304" pitchFamily="18" charset="0"/>
                <a:cs typeface="Times New Roman" panose="02020603050405020304" pitchFamily="18" charset="0"/>
              </a:rPr>
              <a:t>13 </a:t>
            </a:r>
            <a:r>
              <a:rPr lang="ru-RU" sz="1100" b="1" dirty="0" err="1">
                <a:solidFill>
                  <a:srgbClr val="000000"/>
                </a:solidFill>
                <a:latin typeface="Times New Roman" panose="02020603050405020304" pitchFamily="18" charset="0"/>
                <a:cs typeface="Times New Roman" panose="02020603050405020304" pitchFamily="18" charset="0"/>
              </a:rPr>
              <a:t>қарашаның</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20-нен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anose="02020603050405020304" pitchFamily="18" charset="0"/>
                <a:cs typeface="Times New Roman" panose="02020603050405020304" pitchFamily="18" charset="0"/>
              </a:rPr>
              <a:t>14</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қарашаның</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20-ге </a:t>
            </a:r>
            <a:r>
              <a:rPr lang="ru-RU" sz="1100" b="1" dirty="0" err="1">
                <a:solidFill>
                  <a:srgbClr val="000000"/>
                </a:solidFill>
                <a:latin typeface="Times New Roman" panose="02020603050405020304" pitchFamily="18" charset="0"/>
                <a:cs typeface="Times New Roman" panose="02020603050405020304" pitchFamily="18" charset="0"/>
              </a:rPr>
              <a:t>дейін</a:t>
            </a:r>
            <a:r>
              <a:rPr lang="ru-RU" sz="13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a:t>
            </a:r>
            <a:r>
              <a:rPr lang="kk-KZ" sz="1300" dirty="0" smtClean="0">
                <a:effectLst/>
                <a:latin typeface="Times New Roman" panose="02020603050405020304" pitchFamily="18" charset="0"/>
                <a:ea typeface="Calibri" panose="020F0502020204030204" pitchFamily="34" charset="0"/>
              </a:rPr>
              <a:t>, </a:t>
            </a:r>
            <a:r>
              <a:rPr lang="kk-KZ" sz="1300" dirty="0" smtClean="0">
                <a:effectLst/>
                <a:latin typeface="Times New Roman" panose="02020603050405020304" pitchFamily="18" charset="0"/>
                <a:ea typeface="Calibri" panose="020F0502020204030204" pitchFamily="34" charset="0"/>
              </a:rPr>
              <a:t>жауын-шашынсыз. </a:t>
            </a:r>
            <a:r>
              <a:rPr lang="kk-KZ" sz="1300" dirty="0" smtClean="0">
                <a:latin typeface="Times New Roman" panose="02020603050405020304" pitchFamily="18" charset="0"/>
                <a:ea typeface="Calibri" panose="020F0502020204030204" pitchFamily="34" charset="0"/>
              </a:rPr>
              <a:t>Оң</a:t>
            </a:r>
            <a:r>
              <a:rPr lang="kk-KZ" sz="1300" dirty="0" smtClean="0">
                <a:effectLst/>
                <a:latin typeface="Times New Roman" panose="02020603050405020304" pitchFamily="18" charset="0"/>
                <a:ea typeface="Calibri" panose="020F0502020204030204" pitchFamily="34" charset="0"/>
              </a:rPr>
              <a:t>түстік бағыттан </a:t>
            </a:r>
            <a:r>
              <a:rPr lang="kk-KZ" sz="1300" dirty="0">
                <a:effectLst/>
                <a:latin typeface="Times New Roman" panose="02020603050405020304" pitchFamily="18" charset="0"/>
                <a:ea typeface="Calibri" panose="020F0502020204030204" pitchFamily="34" charset="0"/>
              </a:rPr>
              <a:t>жел соғады, күші </a:t>
            </a:r>
            <a:r>
              <a:rPr lang="kk-KZ" sz="1300" dirty="0">
                <a:latin typeface="Times New Roman" panose="02020603050405020304" pitchFamily="18" charset="0"/>
                <a:ea typeface="Calibri" panose="020F0502020204030204" pitchFamily="34" charset="0"/>
              </a:rPr>
              <a:t>9-14</a:t>
            </a:r>
            <a:r>
              <a:rPr lang="kk-KZ" sz="1300" dirty="0">
                <a:effectLst/>
                <a:latin typeface="Times New Roman" panose="02020603050405020304" pitchFamily="18" charset="0"/>
                <a:ea typeface="Calibri" panose="020F0502020204030204" pitchFamily="34" charset="0"/>
              </a:rPr>
              <a:t> м/с. </a:t>
            </a:r>
            <a:r>
              <a:rPr lang="ru-RU" sz="1300" dirty="0">
                <a:effectLst/>
                <a:latin typeface="Times New Roman" panose="02020603050405020304" pitchFamily="18" charset="0"/>
                <a:ea typeface="Calibri" panose="020F0502020204030204" pitchFamily="34" charset="0"/>
              </a:rPr>
              <a:t>Ауа </a:t>
            </a:r>
            <a:r>
              <a:rPr lang="ru-RU" sz="1300" dirty="0" err="1">
                <a:effectLst/>
                <a:latin typeface="Times New Roman" panose="02020603050405020304" pitchFamily="18" charset="0"/>
                <a:ea typeface="Calibri" panose="020F0502020204030204" pitchFamily="34" charset="0"/>
              </a:rPr>
              <a:t>температурасы</a:t>
            </a:r>
            <a:r>
              <a:rPr lang="ru-RU" sz="1300" dirty="0">
                <a:effectLst/>
                <a:latin typeface="Times New Roman" panose="02020603050405020304" pitchFamily="18" charset="0"/>
                <a:ea typeface="Calibri" panose="020F0502020204030204" pitchFamily="34" charset="0"/>
              </a:rPr>
              <a:t> </a:t>
            </a:r>
            <a:r>
              <a:rPr lang="ru-RU" sz="1300" dirty="0" err="1" smtClean="0">
                <a:effectLst/>
                <a:latin typeface="Times New Roman" panose="02020603050405020304" pitchFamily="18" charset="0"/>
                <a:ea typeface="Calibri" panose="020F0502020204030204" pitchFamily="34" charset="0"/>
              </a:rPr>
              <a:t>түнде</a:t>
            </a:r>
            <a:r>
              <a:rPr lang="ru-RU" sz="1300" dirty="0">
                <a:latin typeface="Times New Roman" panose="02020603050405020304" pitchFamily="18" charset="0"/>
                <a:ea typeface="Calibri" panose="020F0502020204030204" pitchFamily="34" charset="0"/>
              </a:rPr>
              <a:t> </a:t>
            </a:r>
            <a:r>
              <a:rPr lang="ru-RU" sz="1300" dirty="0" smtClean="0">
                <a:latin typeface="Times New Roman" panose="02020603050405020304" pitchFamily="18" charset="0"/>
                <a:ea typeface="Calibri" panose="020F0502020204030204" pitchFamily="34" charset="0"/>
              </a:rPr>
              <a:t>8-10</a:t>
            </a:r>
            <a:r>
              <a:rPr lang="ru-RU" sz="1300" dirty="0" smtClean="0">
                <a:effectLst/>
                <a:latin typeface="Times New Roman" panose="02020603050405020304" pitchFamily="18" charset="0"/>
                <a:ea typeface="Calibri" panose="020F0502020204030204" pitchFamily="34" charset="0"/>
              </a:rPr>
              <a:t>, </a:t>
            </a:r>
            <a:r>
              <a:rPr lang="ru-RU" sz="1300" dirty="0" err="1" smtClean="0">
                <a:effectLst/>
                <a:latin typeface="Times New Roman" panose="02020603050405020304" pitchFamily="18" charset="0"/>
                <a:ea typeface="Calibri" panose="020F0502020204030204" pitchFamily="34" charset="0"/>
              </a:rPr>
              <a:t>күндіз</a:t>
            </a:r>
            <a:r>
              <a:rPr lang="ru-RU" sz="1300" dirty="0" smtClean="0">
                <a:effectLst/>
                <a:latin typeface="Times New Roman" panose="02020603050405020304" pitchFamily="18" charset="0"/>
                <a:ea typeface="Calibri" panose="020F0502020204030204" pitchFamily="34" charset="0"/>
              </a:rPr>
              <a:t> </a:t>
            </a:r>
            <a:r>
              <a:rPr lang="ru-RU" sz="1300" dirty="0" smtClean="0">
                <a:effectLst/>
                <a:latin typeface="Times New Roman" panose="02020603050405020304" pitchFamily="18" charset="0"/>
                <a:ea typeface="Calibri" panose="020F0502020204030204" pitchFamily="34" charset="0"/>
              </a:rPr>
              <a:t>        0 градус </a:t>
            </a:r>
            <a:r>
              <a:rPr lang="ru-RU" sz="1300" dirty="0" err="1" smtClean="0">
                <a:effectLst/>
                <a:latin typeface="Times New Roman" panose="02020603050405020304" pitchFamily="18" charset="0"/>
                <a:ea typeface="Calibri" panose="020F0502020204030204" pitchFamily="34" charset="0"/>
              </a:rPr>
              <a:t>шамасында</a:t>
            </a:r>
            <a:r>
              <a:rPr lang="kk-KZ" sz="1300" dirty="0" smtClean="0">
                <a:latin typeface="Times New Roman" panose="02020603050405020304" pitchFamily="18" charset="0"/>
                <a:ea typeface="Calibri" panose="020F0502020204030204" pitchFamily="34" charset="0"/>
              </a:rPr>
              <a:t>.</a:t>
            </a:r>
            <a:endParaRPr lang="kk-KZ" sz="1300" dirty="0">
              <a:effectLst/>
              <a:latin typeface="Times New Roman" panose="02020603050405020304" pitchFamily="18" charset="0"/>
              <a:ea typeface="Calibri" panose="020F0502020204030204" pitchFamily="34" charset="0"/>
            </a:endParaRPr>
          </a:p>
          <a:p>
            <a:pPr indent="182563" algn="ctr"/>
            <a:r>
              <a:rPr lang="ru-RU" sz="1300" b="1" dirty="0" smtClean="0">
                <a:solidFill>
                  <a:srgbClr val="000000"/>
                </a:solidFill>
                <a:latin typeface="Times New Roman" panose="02020603050405020304" pitchFamily="18" charset="0"/>
                <a:ea typeface="Calibri" panose="020F0502020204030204" pitchFamily="34" charset="0"/>
                <a:cs typeface="Times New Roman" panose="02020603050405020304" pitchFamily="18" charset="0"/>
              </a:rPr>
              <a:t>15</a:t>
            </a:r>
            <a:r>
              <a:rPr lang="kk-KZ" sz="1300" b="1" dirty="0" smtClean="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қарашаға</a:t>
            </a:r>
            <a:r>
              <a:rPr lang="kk-KZ" sz="1300" b="1" dirty="0">
                <a:solidFill>
                  <a:srgbClr val="000000"/>
                </a:solidFill>
                <a:latin typeface="Times New Roman" panose="02020603050405020304" pitchFamily="18" charset="0"/>
                <a:cs typeface="Times New Roman" panose="02020603050405020304" pitchFamily="18" charset="0"/>
              </a:rPr>
              <a:t> </a:t>
            </a:r>
            <a:r>
              <a:rPr lang="ru-RU" sz="1300" b="1" dirty="0">
                <a:solidFill>
                  <a:srgbClr val="000000"/>
                </a:solidFill>
                <a:latin typeface="Times New Roman" panose="02020603050405020304" pitchFamily="18" charset="0"/>
                <a:cs typeface="Times New Roman" panose="02020603050405020304" pitchFamily="18" charset="0"/>
              </a:rPr>
              <a:t>2025 ж. </a:t>
            </a:r>
          </a:p>
          <a:p>
            <a:pPr lvl="0" indent="182563" algn="ctr"/>
            <a:endParaRPr lang="kk-KZ" sz="1100" b="1" dirty="0" smtClean="0">
              <a:solidFill>
                <a:srgbClr val="000000"/>
              </a:solidFill>
              <a:latin typeface="Times New Roman" panose="02020603050405020304" pitchFamily="18" charset="0"/>
              <a:cs typeface="Times New Roman" panose="02020603050405020304" pitchFamily="18" charset="0"/>
            </a:endParaRPr>
          </a:p>
          <a:p>
            <a:pPr lvl="0" indent="182563" algn="ctr"/>
            <a:r>
              <a:rPr lang="kk-KZ" sz="1100" b="1" dirty="0" smtClean="0">
                <a:solidFill>
                  <a:srgbClr val="000000"/>
                </a:solidFill>
                <a:latin typeface="Times New Roman" panose="02020603050405020304" pitchFamily="18" charset="0"/>
                <a:cs typeface="Times New Roman" panose="02020603050405020304" pitchFamily="18" charset="0"/>
              </a:rPr>
              <a:t>14 </a:t>
            </a:r>
            <a:r>
              <a:rPr lang="ru-RU" sz="1100" b="1" dirty="0" err="1">
                <a:solidFill>
                  <a:srgbClr val="000000"/>
                </a:solidFill>
                <a:latin typeface="Times New Roman" panose="02020603050405020304" pitchFamily="18" charset="0"/>
                <a:cs typeface="Times New Roman" panose="02020603050405020304" pitchFamily="18" charset="0"/>
              </a:rPr>
              <a:t>қарашаның</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20-дан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anose="02020603050405020304" pitchFamily="18" charset="0"/>
                <a:cs typeface="Times New Roman" panose="02020603050405020304" pitchFamily="18" charset="0"/>
              </a:rPr>
              <a:t>15 </a:t>
            </a:r>
            <a:r>
              <a:rPr kumimoji="0" lang="kk-KZ" sz="1100" b="1" i="0"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қарашаның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08-ге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ru-RU" sz="11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a:t>
            </a:r>
            <a:r>
              <a:rPr lang="kk-KZ" sz="1300" dirty="0">
                <a:latin typeface="Times New Roman" panose="02020603050405020304" pitchFamily="18" charset="0"/>
                <a:ea typeface="Calibri" panose="020F0502020204030204" pitchFamily="34" charset="0"/>
              </a:rPr>
              <a:t> </a:t>
            </a:r>
            <a:r>
              <a:rPr lang="kk-KZ" sz="1300" dirty="0" smtClean="0">
                <a:effectLst/>
                <a:latin typeface="Times New Roman" panose="02020603050405020304" pitchFamily="18" charset="0"/>
                <a:ea typeface="Calibri" panose="020F0502020204030204" pitchFamily="34" charset="0"/>
              </a:rPr>
              <a:t>қар</a:t>
            </a:r>
            <a:r>
              <a:rPr lang="kk-KZ" sz="1300" dirty="0" smtClean="0">
                <a:latin typeface="Times New Roman" panose="02020603050405020304" pitchFamily="18" charset="0"/>
                <a:ea typeface="Calibri" panose="020F0502020204030204" pitchFamily="34" charset="0"/>
              </a:rPr>
              <a:t>, </a:t>
            </a:r>
            <a:r>
              <a:rPr lang="kk-KZ" sz="1300" dirty="0" smtClean="0">
                <a:latin typeface="Times New Roman" panose="02020603050405020304" pitchFamily="18" charset="0"/>
                <a:ea typeface="Calibri" panose="020F0502020204030204" pitchFamily="34" charset="0"/>
              </a:rPr>
              <a:t>тұман</a:t>
            </a:r>
            <a:r>
              <a:rPr lang="kk-KZ" sz="1300" dirty="0" smtClean="0">
                <a:latin typeface="Times New Roman" panose="02020603050405020304" pitchFamily="18" charset="0"/>
                <a:ea typeface="Calibri" panose="020F0502020204030204" pitchFamily="34" charset="0"/>
              </a:rPr>
              <a:t>. </a:t>
            </a:r>
            <a:r>
              <a:rPr lang="kk-KZ" sz="1300" dirty="0" smtClean="0">
                <a:latin typeface="Times New Roman" panose="02020603050405020304" pitchFamily="18" charset="0"/>
                <a:ea typeface="Calibri" panose="020F0502020204030204" pitchFamily="34" charset="0"/>
              </a:rPr>
              <a:t>Оңтүстік-батыстан </a:t>
            </a:r>
            <a:r>
              <a:rPr lang="kk-KZ" sz="1300" dirty="0" smtClean="0">
                <a:effectLst/>
                <a:latin typeface="Times New Roman" panose="02020603050405020304" pitchFamily="18" charset="0"/>
                <a:ea typeface="Calibri" panose="020F0502020204030204" pitchFamily="34" charset="0"/>
              </a:rPr>
              <a:t>жел </a:t>
            </a:r>
            <a:r>
              <a:rPr lang="kk-KZ" sz="1300" dirty="0">
                <a:effectLst/>
                <a:latin typeface="Times New Roman" panose="02020603050405020304" pitchFamily="18" charset="0"/>
                <a:ea typeface="Calibri" panose="020F0502020204030204" pitchFamily="34" charset="0"/>
              </a:rPr>
              <a:t>соғады, күші 9-14 м/с. Ауа температурасы </a:t>
            </a:r>
            <a:r>
              <a:rPr lang="kk-KZ" sz="1300" dirty="0" smtClean="0">
                <a:effectLst/>
                <a:latin typeface="Times New Roman" panose="02020603050405020304" pitchFamily="18" charset="0"/>
                <a:ea typeface="Calibri" panose="020F0502020204030204" pitchFamily="34" charset="0"/>
              </a:rPr>
              <a:t>0-2 радус </a:t>
            </a:r>
            <a:r>
              <a:rPr lang="kk-KZ" sz="1300" dirty="0" smtClean="0">
                <a:effectLst/>
                <a:latin typeface="Times New Roman" panose="02020603050405020304" pitchFamily="18" charset="0"/>
                <a:ea typeface="Calibri" panose="020F0502020204030204" pitchFamily="34" charset="0"/>
              </a:rPr>
              <a:t>аяз</a:t>
            </a:r>
            <a:r>
              <a:rPr lang="ru-RU" sz="1300" dirty="0" smtClean="0">
                <a:latin typeface="Times New Roman" panose="02020603050405020304" pitchFamily="18" charset="0"/>
                <a:ea typeface="Calibri" panose="020F0502020204030204" pitchFamily="34" charset="0"/>
              </a:rPr>
              <a:t>.</a:t>
            </a:r>
            <a:endParaRPr lang="kk-KZ" sz="1300" dirty="0">
              <a:latin typeface="Times New Roman" panose="02020603050405020304" pitchFamily="18" charset="0"/>
              <a:ea typeface="Calibri" panose="020F0502020204030204" pitchFamily="34" charset="0"/>
            </a:endParaRPr>
          </a:p>
          <a:p>
            <a:pPr indent="182563" algn="just"/>
            <a:endParaRPr lang="ru-RU" sz="1300" dirty="0">
              <a:solidFill>
                <a:prstClr val="black"/>
              </a:solidFill>
              <a:latin typeface="Times New Roman" pitchFamily="18" charset="0"/>
              <a:cs typeface="Times New Roman" pitchFamily="18" charset="0"/>
            </a:endParaRPr>
          </a:p>
          <a:p>
            <a:pPr indent="182563" algn="just"/>
            <a:r>
              <a:rPr lang="ru-RU" sz="1300" dirty="0">
                <a:solidFill>
                  <a:prstClr val="black"/>
                </a:solidFill>
                <a:latin typeface="Times New Roman" pitchFamily="18" charset="0"/>
                <a:cs typeface="Times New Roman" pitchFamily="18" charset="0"/>
              </a:rPr>
              <a:t> </a:t>
            </a:r>
            <a:r>
              <a:rPr lang="ru-RU" sz="1200" i="1" dirty="0" err="1">
                <a:latin typeface="Times New Roman" pitchFamily="18" charset="0"/>
                <a:cs typeface="Times New Roman" pitchFamily="18" charset="0"/>
              </a:rPr>
              <a:t>Метеорологиялық</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жағдайлар</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қала</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атмосферасында</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ластаушы</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заттардың</a:t>
            </a:r>
            <a:r>
              <a:rPr lang="ru-RU" sz="1200" i="1" dirty="0">
                <a:latin typeface="Times New Roman" pitchFamily="18" charset="0"/>
                <a:cs typeface="Times New Roman" pitchFamily="18" charset="0"/>
              </a:rPr>
              <a:t> </a:t>
            </a:r>
            <a:r>
              <a:rPr lang="ru-RU" sz="1200" b="1" i="1" dirty="0" err="1">
                <a:latin typeface="Times New Roman" pitchFamily="18" charset="0"/>
                <a:cs typeface="Times New Roman" pitchFamily="18" charset="0"/>
              </a:rPr>
              <a:t>ыдырауына</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ықпал</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етеді</a:t>
            </a:r>
            <a:r>
              <a:rPr lang="ru-RU" sz="1200" i="1" dirty="0">
                <a:latin typeface="Times New Roman" pitchFamily="18" charset="0"/>
                <a:cs typeface="Times New Roman" pitchFamily="18" charset="0"/>
              </a:rPr>
              <a:t>.</a:t>
            </a:r>
          </a:p>
          <a:p>
            <a:pPr indent="182563" algn="just"/>
            <a:endParaRPr lang="kk-KZ" altLang="en-US" sz="1200" i="1" dirty="0">
              <a:solidFill>
                <a:schemeClr val="tx1"/>
              </a:solidFill>
              <a:latin typeface="Times New Roman" pitchFamily="18" charset="0"/>
              <a:cs typeface="Times New Roman" pitchFamily="18" charset="0"/>
              <a:sym typeface="+mn-ea"/>
            </a:endParaRPr>
          </a:p>
          <a:p>
            <a:pPr indent="182563" algn="just"/>
            <a:r>
              <a:rPr lang="kk-KZ" altLang="en-US" sz="1200" i="1"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i="1" dirty="0">
                <a:latin typeface="Times New Roman" pitchFamily="18" charset="0"/>
                <a:cs typeface="Times New Roman" pitchFamily="18" charset="0"/>
                <a:sym typeface="+mn-ea"/>
              </a:rPr>
              <a:t>төмен</a:t>
            </a:r>
            <a:r>
              <a:rPr lang="kk-KZ" altLang="en-US" sz="1200" i="1" dirty="0">
                <a:solidFill>
                  <a:schemeClr val="tx1"/>
                </a:solidFill>
                <a:latin typeface="Times New Roman" pitchFamily="18" charset="0"/>
                <a:cs typeface="Times New Roman" pitchFamily="18" charset="0"/>
                <a:sym typeface="+mn-ea"/>
              </a:rPr>
              <a:t> болады деп күтілуде.</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100" b="1" dirty="0">
                <a:latin typeface="Times New Roman" panose="02020603050405020304" pitchFamily="18" charset="0"/>
                <a:cs typeface="Times New Roman" panose="02020603050405020304" pitchFamily="18" charset="0"/>
              </a:rPr>
              <a:t>2025 </a:t>
            </a:r>
            <a:r>
              <a:rPr lang="ru-RU" altLang="ru-RU" sz="1100" b="1" dirty="0" err="1">
                <a:latin typeface="Times New Roman" panose="02020603050405020304" pitchFamily="18" charset="0"/>
                <a:cs typeface="Times New Roman" panose="02020603050405020304" pitchFamily="18" charset="0"/>
              </a:rPr>
              <a:t>жылғы</a:t>
            </a:r>
            <a:r>
              <a:rPr lang="ru-RU" altLang="ru-RU" sz="1100" b="1" dirty="0">
                <a:latin typeface="Times New Roman" panose="02020603050405020304" pitchFamily="18" charset="0"/>
                <a:cs typeface="Times New Roman" panose="02020603050405020304" pitchFamily="18" charset="0"/>
              </a:rPr>
              <a:t>  </a:t>
            </a:r>
            <a:r>
              <a:rPr lang="ru-RU" altLang="ru-RU" sz="1100" b="1" dirty="0" smtClean="0">
                <a:latin typeface="Times New Roman" panose="02020603050405020304" pitchFamily="18" charset="0"/>
                <a:cs typeface="Times New Roman" panose="02020603050405020304" pitchFamily="18" charset="0"/>
              </a:rPr>
              <a:t>13 </a:t>
            </a:r>
            <a:r>
              <a:rPr lang="ru-RU" altLang="ru-RU" sz="1100" b="1" dirty="0" err="1">
                <a:latin typeface="Times New Roman" panose="02020603050405020304" pitchFamily="18" charset="0"/>
                <a:cs typeface="Times New Roman" panose="02020603050405020304" pitchFamily="18" charset="0"/>
              </a:rPr>
              <a:t>қарашада</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Көкшетау</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қаласының</a:t>
            </a:r>
            <a:r>
              <a:rPr lang="ru-RU" altLang="ru-RU" sz="11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ауасының</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жай-күйі</a:t>
            </a:r>
            <a:endParaRPr lang="ru-RU" altLang="ru-RU" sz="11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graphicFrame>
        <p:nvGraphicFramePr>
          <p:cNvPr id="11" name="Таблица 2">
            <a:extLst>
              <a:ext uri="{FF2B5EF4-FFF2-40B4-BE49-F238E27FC236}">
                <a16:creationId xmlns=""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2955150787"/>
              </p:ext>
            </p:extLst>
          </p:nvPr>
        </p:nvGraphicFramePr>
        <p:xfrm>
          <a:off x="5047437" y="4509120"/>
          <a:ext cx="4572000" cy="1911702"/>
        </p:xfrm>
        <a:graphic>
          <a:graphicData uri="http://schemas.openxmlformats.org/drawingml/2006/table">
            <a:tbl>
              <a:tblPr firstRow="1" bandRow="1">
                <a:tableStyleId>{5C22544A-7EE6-4342-B048-85BDC9FD1C3A}</a:tableStyleId>
              </a:tblPr>
              <a:tblGrid>
                <a:gridCol w="1750891">
                  <a:extLst>
                    <a:ext uri="{9D8B030D-6E8A-4147-A177-3AD203B41FA5}">
                      <a16:colId xmlns="" xmlns:a16="http://schemas.microsoft.com/office/drawing/2014/main" val="20000"/>
                    </a:ext>
                  </a:extLst>
                </a:gridCol>
                <a:gridCol w="1411996">
                  <a:extLst>
                    <a:ext uri="{9D8B030D-6E8A-4147-A177-3AD203B41FA5}">
                      <a16:colId xmlns="" xmlns:a16="http://schemas.microsoft.com/office/drawing/2014/main" val="20001"/>
                    </a:ext>
                  </a:extLst>
                </a:gridCol>
                <a:gridCol w="1409113">
                  <a:extLst>
                    <a:ext uri="{9D8B030D-6E8A-4147-A177-3AD203B41FA5}">
                      <a16:colId xmlns="" xmlns:a16="http://schemas.microsoft.com/office/drawing/2014/main" val="20002"/>
                    </a:ext>
                  </a:extLst>
                </a:gridCol>
              </a:tblGrid>
              <a:tr h="387368">
                <a:tc>
                  <a:txBody>
                    <a:bodyPr/>
                    <a:lstStyle/>
                    <a:p>
                      <a:pPr algn="ctr"/>
                      <a:r>
                        <a:rPr lang="ru-RU" sz="900" dirty="0" err="1">
                          <a:solidFill>
                            <a:schemeClr val="tx1"/>
                          </a:solidFill>
                          <a:latin typeface="Times New Roman" pitchFamily="18" charset="0"/>
                          <a:cs typeface="Times New Roman" pitchFamily="18" charset="0"/>
                        </a:rPr>
                        <a:t>Ластаушы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0"/>
                  </a:ext>
                </a:extLst>
              </a:tr>
              <a:tr h="288032">
                <a:tc>
                  <a:txBody>
                    <a:bodyPr/>
                    <a:lstStyle/>
                    <a:p>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defRPr sz="1800"/>
                      </a:pPr>
                      <a:r>
                        <a:rPr lang="en-US" sz="900" dirty="0" smtClean="0">
                          <a:latin typeface="Times New Roman"/>
                          <a:ea typeface="Times New Roman"/>
                          <a:cs typeface="Times New Roman"/>
                          <a:sym typeface="Times New Roman"/>
                        </a:rPr>
                        <a:t>14</a:t>
                      </a:r>
                      <a:endParaRPr lang="kk-KZ" sz="900" dirty="0" smtClean="0">
                        <a:latin typeface="Times New Roman"/>
                        <a:ea typeface="Times New Roman"/>
                        <a:cs typeface="Times New Roman"/>
                        <a:sym typeface="Times New Roman"/>
                      </a:endParaRP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defRPr sz="1800"/>
                      </a:pPr>
                      <a:r>
                        <a:rPr lang="ru-RU" sz="900" dirty="0" smtClean="0">
                          <a:latin typeface="Times New Roman"/>
                          <a:ea typeface="Times New Roman"/>
                          <a:cs typeface="Times New Roman"/>
                          <a:sym typeface="Times New Roman"/>
                        </a:rPr>
                        <a:t>0,</a:t>
                      </a:r>
                      <a:r>
                        <a:rPr lang="en-US" sz="900" dirty="0" smtClean="0">
                          <a:latin typeface="Times New Roman"/>
                          <a:ea typeface="Times New Roman"/>
                          <a:cs typeface="Times New Roman"/>
                          <a:sym typeface="Times New Roman"/>
                        </a:rPr>
                        <a:t>1</a:t>
                      </a:r>
                      <a:endParaRPr sz="900" dirty="0">
                        <a:latin typeface="Times New Roman"/>
                        <a:ea typeface="Times New Roman"/>
                        <a:cs typeface="Times New Roman"/>
                        <a:sym typeface="Times New Roman"/>
                      </a:endParaRP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4325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defRPr sz="1800"/>
                      </a:pPr>
                      <a:r>
                        <a:rPr lang="en-US" sz="900" dirty="0" smtClean="0">
                          <a:latin typeface="Times New Roman"/>
                          <a:ea typeface="Times New Roman"/>
                          <a:cs typeface="Times New Roman"/>
                          <a:sym typeface="Times New Roman"/>
                        </a:rPr>
                        <a:t>14</a:t>
                      </a:r>
                      <a:endParaRPr lang="kk-KZ" sz="900" dirty="0" smtClean="0">
                        <a:latin typeface="Times New Roman"/>
                        <a:ea typeface="Times New Roman"/>
                        <a:cs typeface="Times New Roman"/>
                        <a:sym typeface="Times New Roman"/>
                      </a:endParaRP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defRPr sz="1800"/>
                      </a:pPr>
                      <a:r>
                        <a:rPr lang="ru-RU" sz="900" dirty="0" smtClean="0">
                          <a:latin typeface="Times New Roman"/>
                          <a:ea typeface="Times New Roman"/>
                          <a:cs typeface="Times New Roman"/>
                          <a:sym typeface="Times New Roman"/>
                        </a:rPr>
                        <a:t>0,</a:t>
                      </a:r>
                      <a:r>
                        <a:rPr lang="en-US" sz="900" dirty="0" smtClean="0">
                          <a:latin typeface="Times New Roman"/>
                          <a:ea typeface="Times New Roman"/>
                          <a:cs typeface="Times New Roman"/>
                          <a:sym typeface="Times New Roman"/>
                        </a:rPr>
                        <a:t>0</a:t>
                      </a:r>
                      <a:endParaRPr sz="900" dirty="0">
                        <a:latin typeface="Times New Roman"/>
                        <a:ea typeface="Times New Roman"/>
                        <a:cs typeface="Times New Roman"/>
                        <a:sym typeface="Times New Roman"/>
                      </a:endParaRP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78004">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defRPr sz="1800"/>
                      </a:pPr>
                      <a:r>
                        <a:rPr lang="ru-RU" sz="900" dirty="0" smtClean="0">
                          <a:latin typeface="Times New Roman"/>
                          <a:ea typeface="Times New Roman"/>
                          <a:cs typeface="Times New Roman"/>
                          <a:sym typeface="Times New Roman"/>
                        </a:rPr>
                        <a:t>38</a:t>
                      </a:r>
                      <a:endParaRPr sz="900" dirty="0">
                        <a:latin typeface="Times New Roman"/>
                        <a:ea typeface="Times New Roman"/>
                        <a:cs typeface="Times New Roman"/>
                        <a:sym typeface="Times New Roman"/>
                      </a:endParaRP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defRPr sz="1800"/>
                      </a:pPr>
                      <a:r>
                        <a:rPr lang="ru-RU" sz="900" dirty="0" smtClean="0">
                          <a:latin typeface="Times New Roman"/>
                          <a:ea typeface="Times New Roman"/>
                          <a:cs typeface="Times New Roman"/>
                          <a:sym typeface="Times New Roman"/>
                        </a:rPr>
                        <a:t>0,1</a:t>
                      </a:r>
                      <a:endParaRPr sz="900" dirty="0">
                        <a:latin typeface="Times New Roman"/>
                        <a:ea typeface="Times New Roman"/>
                        <a:cs typeface="Times New Roman"/>
                        <a:sym typeface="Times New Roman"/>
                      </a:endParaRP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43258">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defRPr sz="1800"/>
                      </a:pPr>
                      <a:r>
                        <a:rPr lang="en-US" sz="900" dirty="0" smtClean="0">
                          <a:latin typeface="Times New Roman"/>
                          <a:ea typeface="Times New Roman"/>
                          <a:cs typeface="Times New Roman"/>
                          <a:sym typeface="Times New Roman"/>
                        </a:rPr>
                        <a:t>966</a:t>
                      </a:r>
                      <a:endParaRPr sz="900" dirty="0">
                        <a:latin typeface="Times New Roman"/>
                        <a:ea typeface="Times New Roman"/>
                        <a:cs typeface="Times New Roman"/>
                        <a:sym typeface="Times New Roman"/>
                      </a:endParaRP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defRPr sz="1800"/>
                      </a:pPr>
                      <a:r>
                        <a:rPr lang="ru-RU" sz="900" dirty="0" smtClean="0">
                          <a:latin typeface="Times New Roman"/>
                          <a:ea typeface="Times New Roman"/>
                          <a:cs typeface="Times New Roman"/>
                          <a:sym typeface="Times New Roman"/>
                        </a:rPr>
                        <a:t>0,</a:t>
                      </a:r>
                      <a:r>
                        <a:rPr lang="en-US" sz="900" dirty="0" smtClean="0">
                          <a:latin typeface="Times New Roman"/>
                          <a:ea typeface="Times New Roman"/>
                          <a:cs typeface="Times New Roman"/>
                          <a:sym typeface="Times New Roman"/>
                        </a:rPr>
                        <a:t>2</a:t>
                      </a:r>
                      <a:endParaRPr sz="900" dirty="0">
                        <a:latin typeface="Times New Roman"/>
                        <a:ea typeface="Times New Roman"/>
                        <a:cs typeface="Times New Roman"/>
                        <a:sym typeface="Times New Roman"/>
                      </a:endParaRP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4"/>
                  </a:ext>
                </a:extLst>
              </a:tr>
              <a:tr h="243258">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defRPr sz="1800"/>
                      </a:pPr>
                      <a:r>
                        <a:rPr lang="en-US" sz="900" dirty="0" smtClean="0">
                          <a:latin typeface="Times New Roman"/>
                          <a:ea typeface="Times New Roman"/>
                          <a:cs typeface="Times New Roman"/>
                          <a:sym typeface="Times New Roman"/>
                        </a:rPr>
                        <a:t>38</a:t>
                      </a:r>
                      <a:endParaRPr lang="ru-RU" sz="900" dirty="0" smtClean="0">
                        <a:latin typeface="Times New Roman"/>
                        <a:ea typeface="Times New Roman"/>
                        <a:cs typeface="Times New Roman"/>
                        <a:sym typeface="Times New Roman"/>
                      </a:endParaRP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defRPr sz="1800"/>
                      </a:pPr>
                      <a:r>
                        <a:rPr lang="en-US" sz="900" dirty="0" smtClean="0">
                          <a:latin typeface="Times New Roman"/>
                          <a:ea typeface="Times New Roman"/>
                          <a:cs typeface="Times New Roman"/>
                          <a:sym typeface="Times New Roman"/>
                        </a:rPr>
                        <a:t>0,2</a:t>
                      </a:r>
                      <a:endParaRPr sz="900" dirty="0">
                        <a:latin typeface="Times New Roman"/>
                        <a:ea typeface="Times New Roman"/>
                        <a:cs typeface="Times New Roman"/>
                        <a:sym typeface="Times New Roman"/>
                      </a:endParaRP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5"/>
                  </a:ext>
                </a:extLst>
              </a:tr>
              <a:tr h="144350">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defRPr sz="1800"/>
                      </a:pPr>
                      <a:r>
                        <a:rPr lang="ru-RU" sz="900" dirty="0" smtClean="0">
                          <a:latin typeface="Times New Roman"/>
                          <a:ea typeface="Times New Roman"/>
                          <a:cs typeface="Times New Roman"/>
                          <a:sym typeface="Times New Roman"/>
                        </a:rPr>
                        <a:t>2</a:t>
                      </a:r>
                      <a:r>
                        <a:rPr lang="en-US" sz="900" dirty="0" smtClean="0">
                          <a:latin typeface="Times New Roman"/>
                          <a:ea typeface="Times New Roman"/>
                          <a:cs typeface="Times New Roman"/>
                          <a:sym typeface="Times New Roman"/>
                        </a:rPr>
                        <a:t>3</a:t>
                      </a:r>
                      <a:endParaRPr sz="900" dirty="0">
                        <a:latin typeface="Times New Roman"/>
                        <a:ea typeface="Times New Roman"/>
                        <a:cs typeface="Times New Roman"/>
                        <a:sym typeface="Times New Roman"/>
                      </a:endParaRP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defRPr sz="1800"/>
                      </a:pPr>
                      <a:r>
                        <a:rPr lang="ru-RU" sz="900" dirty="0" smtClean="0">
                          <a:latin typeface="Times New Roman"/>
                          <a:ea typeface="Times New Roman"/>
                          <a:cs typeface="Times New Roman"/>
                          <a:sym typeface="Times New Roman"/>
                        </a:rPr>
                        <a:t>0,1</a:t>
                      </a:r>
                      <a:endParaRPr sz="900" dirty="0">
                        <a:latin typeface="Times New Roman"/>
                        <a:ea typeface="Times New Roman"/>
                        <a:cs typeface="Times New Roman"/>
                        <a:sym typeface="Times New Roman"/>
                      </a:endParaRP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1340333620"/>
                </p:ext>
              </p:extLst>
            </p:nvPr>
          </p:nvGraphicFramePr>
          <p:xfrm>
            <a:off x="531522" y="4883921"/>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Онайбаева</a:t>
            </a:r>
            <a:r>
              <a:rPr lang="ru-RU" altLang="ru-RU" sz="1200" b="1" i="1" dirty="0">
                <a:solidFill>
                  <a:srgbClr val="000000"/>
                </a:solidFill>
                <a:latin typeface="Times New Roman" panose="02020603050405020304" pitchFamily="18" charset="0"/>
                <a:cs typeface="Times New Roman" panose="02020603050405020304" pitchFamily="18" charset="0"/>
              </a:rPr>
              <a:t> С.</a:t>
            </a:r>
            <a:r>
              <a:rPr lang="kk-KZ" altLang="ru-RU" sz="1200" b="1" i="1" dirty="0" smtClean="0">
                <a:solidFill>
                  <a:srgbClr val="000000"/>
                </a:solidFill>
                <a:latin typeface="Times New Roman" panose="02020603050405020304" pitchFamily="18" charset="0"/>
                <a:cs typeface="Times New Roman" panose="02020603050405020304" pitchFamily="18" charset="0"/>
              </a:rPr>
              <a:t>/Нұрғали С.</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804672"/>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19962</TotalTime>
  <Words>543</Words>
  <Application>Microsoft Office PowerPoint</Application>
  <PresentationFormat>Лист A4 (210x297 мм)</PresentationFormat>
  <Paragraphs>98</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3849</cp:revision>
  <cp:lastPrinted>2021-07-01T07:38:07Z</cp:lastPrinted>
  <dcterms:created xsi:type="dcterms:W3CDTF">2018-03-27T06:03:00Z</dcterms:created>
  <dcterms:modified xsi:type="dcterms:W3CDTF">2025-11-13T08:28:29Z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