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varScale="1">
        <p:scale>
          <a:sx n="113" d="100"/>
          <a:sy n="113" d="100"/>
        </p:scale>
        <p:origin x="1914" y="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569704880"/>
              </p:ext>
            </p:extLst>
          </p:nvPr>
        </p:nvGraphicFramePr>
        <p:xfrm>
          <a:off x="272480" y="2435444"/>
          <a:ext cx="4392488" cy="2919565"/>
        </p:xfrm>
        <a:graphic>
          <a:graphicData uri="http://schemas.openxmlformats.org/drawingml/2006/table">
            <a:tbl>
              <a:tblPr/>
              <a:tblGrid>
                <a:gridCol w="4392488">
                  <a:extLst>
                    <a:ext uri="{9D8B030D-6E8A-4147-A177-3AD203B41FA5}">
                      <a16:colId xmlns="" xmlns:a16="http://schemas.microsoft.com/office/drawing/2014/main" val="20000"/>
                    </a:ext>
                  </a:extLst>
                </a:gridCol>
              </a:tblGrid>
              <a:tr h="166649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№318</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14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14 </a:t>
            </a:r>
            <a:r>
              <a:rPr lang="kk-KZ" altLang="ru-RU" sz="1200" b="1" dirty="0">
                <a:latin typeface="Times New Roman" panose="02020603050405020304" pitchFamily="18" charset="0"/>
                <a:cs typeface="Times New Roman" panose="02020603050405020304" pitchFamily="18" charset="0"/>
              </a:rPr>
              <a:t>қарашаға </a:t>
            </a:r>
            <a:r>
              <a:rPr lang="kk-KZ" altLang="ru-RU" sz="1200" b="1" dirty="0" smtClean="0">
                <a:latin typeface="Times New Roman" panose="02020603050405020304" pitchFamily="18" charset="0"/>
                <a:cs typeface="Times New Roman" panose="02020603050405020304" pitchFamily="18" charset="0"/>
              </a:rPr>
              <a:t>Т</a:t>
            </a:r>
            <a:r>
              <a:rPr lang="ru-RU" altLang="ru-RU" sz="1200" b="1" dirty="0" err="1" smtClean="0">
                <a:latin typeface="Times New Roman" panose="02020603050405020304" pitchFamily="18" charset="0"/>
                <a:cs typeface="Times New Roman" panose="02020603050405020304" pitchFamily="18" charset="0"/>
              </a:rPr>
              <a:t>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1908215"/>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smtClean="0">
                <a:latin typeface="Times New Roman" panose="02020603050405020304" pitchFamily="18" charset="0"/>
                <a:cs typeface="Times New Roman" panose="02020603050405020304" pitchFamily="18" charset="0"/>
              </a:rPr>
              <a:t>15 </a:t>
            </a:r>
            <a:r>
              <a:rPr lang="kk-KZ" altLang="ru-RU" sz="1200" b="1" dirty="0">
                <a:latin typeface="Times New Roman" panose="02020603050405020304" pitchFamily="18" charset="0"/>
                <a:cs typeface="Times New Roman" panose="02020603050405020304" pitchFamily="18" charset="0"/>
              </a:rPr>
              <a:t>қарашаға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14 </a:t>
            </a:r>
            <a:r>
              <a:rPr 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15 </a:t>
            </a:r>
            <a:r>
              <a:rPr 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Оңтүстік-шығыстан жел соғады, күші 3-8 м/с. Ауа температурасы түнде 5-7 градус аяз, күндіз 1-3 градус жылы.</a:t>
            </a:r>
          </a:p>
          <a:p>
            <a:pPr algn="ctr"/>
            <a:r>
              <a:rPr lang="kk-KZ" altLang="ru-RU" sz="1150" b="1" dirty="0">
                <a:latin typeface="Times New Roman" panose="02020603050405020304" pitchFamily="18" charset="0"/>
                <a:cs typeface="Times New Roman" panose="02020603050405020304" pitchFamily="18" charset="0"/>
              </a:rPr>
              <a:t>16 қарашаға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ru-RU" sz="1150" b="1" dirty="0">
                <a:latin typeface="Times New Roman" panose="02020603050405020304" pitchFamily="18" charset="0"/>
                <a:cs typeface="Times New Roman" panose="02020603050405020304" pitchFamily="18" charset="0"/>
              </a:rPr>
              <a:t>15 </a:t>
            </a:r>
            <a:r>
              <a:rPr lang="ru-RU" sz="1150" b="1" dirty="0" err="1">
                <a:latin typeface="Times New Roman" panose="02020603050405020304" pitchFamily="18" charset="0"/>
                <a:cs typeface="Times New Roman" panose="02020603050405020304" pitchFamily="18" charset="0"/>
              </a:rPr>
              <a:t>қараша</a:t>
            </a:r>
            <a:r>
              <a:rPr lang="ru-RU"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16 </a:t>
            </a:r>
            <a:r>
              <a:rPr lang="ru-RU" sz="1150" b="1" dirty="0" err="1">
                <a:latin typeface="Times New Roman" panose="02020603050405020304" pitchFamily="18" charset="0"/>
                <a:cs typeface="Times New Roman" panose="02020603050405020304" pitchFamily="18" charset="0"/>
              </a:rPr>
              <a:t>қараша</a:t>
            </a:r>
            <a:r>
              <a:rPr lang="ru-RU"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жауын-шашынсыз</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Оңтүстік-шығыстан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оңтүстіктен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0-2 градус </a:t>
            </a:r>
            <a:r>
              <a:rPr lang="ru-RU" sz="1150" dirty="0" err="1">
                <a:latin typeface="Times New Roman" panose="02020603050405020304" pitchFamily="18" charset="0"/>
                <a:cs typeface="Times New Roman" panose="02020603050405020304" pitchFamily="18" charset="0"/>
              </a:rPr>
              <a:t>аяз</a:t>
            </a:r>
            <a:r>
              <a:rPr lang="ru-RU" sz="1150" dirty="0">
                <a:latin typeface="Times New Roman" panose="02020603050405020304" pitchFamily="18" charset="0"/>
                <a:cs typeface="Times New Roman" panose="02020603050405020304" pitchFamily="18" charset="0"/>
              </a:rPr>
              <a:t>.</a:t>
            </a:r>
          </a:p>
        </p:txBody>
      </p:sp>
      <p:sp>
        <p:nvSpPr>
          <p:cNvPr id="22" name="TextBox 13"/>
          <p:cNvSpPr txBox="1"/>
          <p:nvPr/>
        </p:nvSpPr>
        <p:spPr>
          <a:xfrm>
            <a:off x="4840946" y="30814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789083" y="2339906"/>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жиналуына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a:t>
            </a:r>
            <a:r>
              <a:rPr lang="kk-KZ" altLang="en-US" sz="1200" dirty="0">
                <a:solidFill>
                  <a:schemeClr val="tx1"/>
                </a:solidFill>
                <a:latin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035313710"/>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384628">
                  <a:extLst>
                    <a:ext uri="{9D8B030D-6E8A-4147-A177-3AD203B41FA5}">
                      <a16:colId xmlns="" xmlns:a16="http://schemas.microsoft.com/office/drawing/2014/main"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panose="02020603050405020304" pitchFamily="18" charset="0"/>
                          <a:cs typeface="Times New Roman" panose="02020603050405020304" pitchFamily="18" charset="0"/>
                        </a:rPr>
                        <a:t>58</a:t>
                      </a:r>
                      <a:endParaRPr lang="ru-RU" sz="11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0,1</a:t>
                      </a:r>
                      <a:endParaRPr lang="ru-RU" sz="11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5056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1,0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0</a:t>
                      </a:r>
                      <a:endParaRPr lang="ru-RU" sz="11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0</a:t>
                      </a:r>
                      <a:endParaRPr lang="ru-RU" sz="11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0</a:t>
                      </a:r>
                      <a:endParaRPr lang="ru-RU" sz="11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0</a:t>
                      </a:r>
                      <a:endParaRPr lang="ru-RU" sz="11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panose="02020603050405020304" pitchFamily="18" charset="0"/>
                          <a:cs typeface="Times New Roman" panose="02020603050405020304" pitchFamily="18" charset="0"/>
                        </a:rPr>
                        <a:t>19</a:t>
                      </a:r>
                      <a:endParaRPr lang="ru-RU" sz="11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2,4</a:t>
                      </a:r>
                      <a:endParaRPr lang="ru-RU" sz="11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0</a:t>
                      </a:r>
                      <a:endParaRPr lang="ru-RU" sz="11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0</a:t>
                      </a:r>
                      <a:endParaRPr lang="ru-RU" sz="11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Рахметова </a:t>
            </a:r>
            <a:r>
              <a:rPr lang="kk-KZ" altLang="ru-RU" sz="1200" b="1" i="1" smtClean="0">
                <a:solidFill>
                  <a:srgbClr val="000000"/>
                </a:solidFill>
                <a:latin typeface="Times New Roman" panose="02020603050405020304" pitchFamily="18" charset="0"/>
                <a:cs typeface="Times New Roman" panose="02020603050405020304" pitchFamily="18" charset="0"/>
              </a:rPr>
              <a:t>Ж.А./Огай </a:t>
            </a:r>
            <a:r>
              <a:rPr lang="kk-KZ" altLang="ru-RU" sz="1200" b="1" i="1" dirty="0" smtClean="0">
                <a:solidFill>
                  <a:srgbClr val="000000"/>
                </a:solidFill>
                <a:latin typeface="Times New Roman" panose="02020603050405020304" pitchFamily="18" charset="0"/>
                <a:cs typeface="Times New Roman" panose="02020603050405020304" pitchFamily="18" charset="0"/>
              </a:rPr>
              <a:t>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25136</TotalTime>
  <Words>565</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4978</cp:revision>
  <cp:lastPrinted>2021-07-01T03:56:27Z</cp:lastPrinted>
  <dcterms:created xsi:type="dcterms:W3CDTF">2018-03-27T06:03:00Z</dcterms:created>
  <dcterms:modified xsi:type="dcterms:W3CDTF">2025-11-14T08:02:32Z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