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6"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guide id="3"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varScale="1">
        <p:scale>
          <a:sx n="113" d="100"/>
          <a:sy n="113" d="100"/>
        </p:scale>
        <p:origin x="1914" y="84"/>
      </p:cViewPr>
      <p:guideLst>
        <p:guide orient="horz" pos="2159"/>
        <p:guide pos="3102"/>
        <p:guide orient="horz"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169245046"/>
              </p:ext>
            </p:extLst>
          </p:nvPr>
        </p:nvGraphicFramePr>
        <p:xfrm>
          <a:off x="307975" y="2780927"/>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2600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қараша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263416620"/>
              </p:ext>
            </p:extLst>
          </p:nvPr>
        </p:nvGraphicFramePr>
        <p:xfrm>
          <a:off x="4953000" y="3933056"/>
          <a:ext cx="4697413" cy="2763217"/>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Взвешенные </a:t>
                      </a:r>
                      <a:r>
                        <a:rPr lang="ru-RU" sz="1000" dirty="0" smtClean="0">
                          <a:solidFill>
                            <a:schemeClr val="tx1"/>
                          </a:solidFill>
                          <a:latin typeface="Times New Roman" panose="02020603050405020304" pitchFamily="18" charset="0"/>
                          <a:cs typeface="Times New Roman" panose="02020603050405020304" pitchFamily="18" charset="0"/>
                        </a:rPr>
                        <a:t>частицы </a:t>
                      </a:r>
                      <a:r>
                        <a:rPr lang="ru-RU" sz="1000" dirty="0">
                          <a:solidFill>
                            <a:schemeClr val="tx1"/>
                          </a:solidFill>
                          <a:latin typeface="Times New Roman" panose="02020603050405020304" pitchFamily="18" charset="0"/>
                          <a:cs typeface="Times New Roman" panose="02020603050405020304" pitchFamily="18" charset="0"/>
                        </a:rPr>
                        <a:t>РМ-2,5</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FF0000"/>
                          </a:solidFill>
                          <a:effectLst/>
                          <a:latin typeface="Times New Roman" pitchFamily="18" charset="0"/>
                          <a:cs typeface="Times New Roman" pitchFamily="18" charset="0"/>
                        </a:rPr>
                        <a:t>35</a:t>
                      </a:r>
                      <a:endParaRPr lang="ru-RU" sz="1000" b="0" i="0" u="none" strike="noStrike" dirty="0">
                        <a:solidFill>
                          <a:srgbClr val="FF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FF0000"/>
                          </a:solidFill>
                          <a:effectLst/>
                          <a:latin typeface="Times New Roman" pitchFamily="18" charset="0"/>
                          <a:cs typeface="Times New Roman" pitchFamily="18" charset="0"/>
                        </a:rPr>
                        <a:t>0</a:t>
                      </a:r>
                      <a:r>
                        <a:rPr lang="kk-KZ" sz="1000" b="0" i="0" u="none" strike="noStrike" dirty="0" smtClean="0">
                          <a:solidFill>
                            <a:srgbClr val="FF0000"/>
                          </a:solidFill>
                          <a:effectLst/>
                          <a:latin typeface="Times New Roman" pitchFamily="18" charset="0"/>
                          <a:cs typeface="Times New Roman" pitchFamily="18" charset="0"/>
                        </a:rPr>
                        <a:t>,218</a:t>
                      </a:r>
                      <a:endParaRPr lang="ru-RU" sz="1000" b="0" i="0" u="none" strike="noStrike" dirty="0">
                        <a:solidFill>
                          <a:srgbClr val="FF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Взвешенные частицы РМ-10</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FF0000"/>
                          </a:solidFill>
                          <a:effectLst/>
                          <a:latin typeface="Times New Roman" pitchFamily="18" charset="0"/>
                          <a:cs typeface="Times New Roman" pitchFamily="18" charset="0"/>
                        </a:rPr>
                        <a:t>34</a:t>
                      </a:r>
                      <a:endParaRPr lang="ru-RU" sz="1000" b="0" i="0" u="none" strike="noStrike" dirty="0">
                        <a:solidFill>
                          <a:srgbClr val="FF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FF0000"/>
                          </a:solidFill>
                          <a:effectLst/>
                          <a:latin typeface="Times New Roman" pitchFamily="18" charset="0"/>
                          <a:cs typeface="Times New Roman" pitchFamily="18" charset="0"/>
                        </a:rPr>
                        <a:t>0</a:t>
                      </a:r>
                      <a:r>
                        <a:rPr lang="kk-KZ" sz="1000" b="0" i="0" u="none" strike="noStrike" dirty="0" smtClean="0">
                          <a:solidFill>
                            <a:srgbClr val="FF0000"/>
                          </a:solidFill>
                          <a:effectLst/>
                          <a:latin typeface="Times New Roman" pitchFamily="18" charset="0"/>
                          <a:cs typeface="Times New Roman" pitchFamily="18" charset="0"/>
                        </a:rPr>
                        <a:t>,112</a:t>
                      </a:r>
                      <a:endParaRPr lang="ru-RU" sz="1000" b="0" i="0" u="none" strike="noStrike" dirty="0">
                        <a:solidFill>
                          <a:srgbClr val="FF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Диоксид серы</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FF0000"/>
                          </a:solidFill>
                          <a:effectLst/>
                          <a:latin typeface="Times New Roman" pitchFamily="18" charset="0"/>
                          <a:cs typeface="Times New Roman" pitchFamily="18" charset="0"/>
                        </a:rPr>
                        <a:t>0</a:t>
                      </a:r>
                      <a:endParaRPr lang="ru-RU" sz="1000" b="0" i="0" u="none" strike="noStrike" dirty="0">
                        <a:solidFill>
                          <a:srgbClr val="FF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FF0000"/>
                          </a:solidFill>
                          <a:effectLst/>
                          <a:latin typeface="Times New Roman" pitchFamily="18" charset="0"/>
                          <a:cs typeface="Times New Roman" pitchFamily="18" charset="0"/>
                        </a:rPr>
                        <a:t>0</a:t>
                      </a:r>
                      <a:endParaRPr lang="ru-RU" sz="1000" b="0" i="0" u="none" strike="noStrike" dirty="0">
                        <a:solidFill>
                          <a:srgbClr val="FF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Оксид углерода</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FF0000"/>
                          </a:solidFill>
                          <a:effectLst/>
                          <a:latin typeface="Times New Roman" pitchFamily="18" charset="0"/>
                          <a:cs typeface="Times New Roman" pitchFamily="18" charset="0"/>
                        </a:rPr>
                        <a:t>993</a:t>
                      </a:r>
                      <a:endParaRPr lang="ru-RU" sz="1000" b="0" i="0" u="none" strike="noStrike" dirty="0">
                        <a:solidFill>
                          <a:srgbClr val="FF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FF0000"/>
                          </a:solidFill>
                          <a:effectLst/>
                          <a:latin typeface="Times New Roman" pitchFamily="18" charset="0"/>
                          <a:cs typeface="Times New Roman" pitchFamily="18" charset="0"/>
                        </a:rPr>
                        <a:t>0</a:t>
                      </a:r>
                      <a:r>
                        <a:rPr lang="kk-KZ" sz="1000" b="0" i="0" u="none" strike="noStrike" dirty="0" smtClean="0">
                          <a:solidFill>
                            <a:srgbClr val="FF0000"/>
                          </a:solidFill>
                          <a:effectLst/>
                          <a:latin typeface="Times New Roman" pitchFamily="18" charset="0"/>
                          <a:cs typeface="Times New Roman" pitchFamily="18" charset="0"/>
                        </a:rPr>
                        <a:t>,199</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itchFamily="18" charset="0"/>
                        <a:cs typeface="Times New Roman" pitchFamily="18" charset="0"/>
                      </a:endParaRPr>
                    </a:p>
                    <a:p>
                      <a:pPr algn="ctr" fontAlgn="b"/>
                      <a:r>
                        <a:rPr lang="kk-KZ" sz="1000" b="0" i="0" u="none" strike="noStrike" dirty="0" smtClean="0">
                          <a:solidFill>
                            <a:srgbClr val="FF0000"/>
                          </a:solidFill>
                          <a:effectLst/>
                          <a:latin typeface="Times New Roman" pitchFamily="18" charset="0"/>
                          <a:cs typeface="Times New Roman" pitchFamily="18" charset="0"/>
                        </a:rPr>
                        <a:t>66</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FF0000"/>
                          </a:solidFill>
                          <a:effectLst/>
                          <a:latin typeface="Times New Roman" pitchFamily="18" charset="0"/>
                          <a:cs typeface="Times New Roman" pitchFamily="18" charset="0"/>
                        </a:rPr>
                        <a:t>0</a:t>
                      </a:r>
                      <a:r>
                        <a:rPr lang="kk-KZ" sz="1000" b="0" i="0" u="none" strike="noStrike" smtClean="0">
                          <a:solidFill>
                            <a:srgbClr val="FF0000"/>
                          </a:solidFill>
                          <a:effectLst/>
                          <a:latin typeface="Times New Roman" pitchFamily="18" charset="0"/>
                          <a:cs typeface="Times New Roman" pitchFamily="18" charset="0"/>
                        </a:rPr>
                        <a:t>,328</a:t>
                      </a:r>
                      <a:endParaRPr lang="ru-RU" sz="1000" b="0" i="0" u="none" strike="noStrike" dirty="0">
                        <a:solidFill>
                          <a:srgbClr val="FF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Оксид азота</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FF0000"/>
                          </a:solidFill>
                          <a:effectLst/>
                          <a:latin typeface="Times New Roman" pitchFamily="18" charset="0"/>
                          <a:cs typeface="Times New Roman" pitchFamily="18" charset="0"/>
                        </a:rPr>
                        <a:t>26</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FF0000"/>
                          </a:solidFill>
                          <a:effectLst/>
                          <a:latin typeface="Times New Roman" pitchFamily="18" charset="0"/>
                          <a:cs typeface="Times New Roman" pitchFamily="18" charset="0"/>
                        </a:rPr>
                        <a:t>0,065</a:t>
                      </a:r>
                      <a:endParaRPr lang="ru-RU" sz="1000" b="0" i="0" u="none" strike="noStrike" dirty="0">
                        <a:solidFill>
                          <a:srgbClr val="FF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Сероводород</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FF0000"/>
                          </a:solidFill>
                          <a:effectLst/>
                          <a:latin typeface="Times New Roman" pitchFamily="18" charset="0"/>
                          <a:cs typeface="Times New Roman" pitchFamily="18" charset="0"/>
                        </a:rPr>
                        <a:t>0</a:t>
                      </a:r>
                      <a:endParaRPr lang="ru-RU" sz="1000" b="0" i="0" u="none" strike="noStrike" dirty="0">
                        <a:solidFill>
                          <a:srgbClr val="FF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FF0000"/>
                          </a:solidFill>
                          <a:effectLst/>
                          <a:latin typeface="Times New Roman" pitchFamily="18" charset="0"/>
                          <a:cs typeface="Times New Roman" pitchFamily="18" charset="0"/>
                        </a:rPr>
                        <a:t>0</a:t>
                      </a:r>
                      <a:endParaRPr lang="ru-RU" sz="1000" b="0" i="0" u="none" strike="noStrike" dirty="0">
                        <a:solidFill>
                          <a:srgbClr val="FF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FF0000"/>
                          </a:solidFill>
                          <a:effectLst/>
                          <a:latin typeface="Times New Roman" pitchFamily="18" charset="0"/>
                          <a:cs typeface="Times New Roman" pitchFamily="18" charset="0"/>
                        </a:rPr>
                        <a:t>0</a:t>
                      </a:r>
                      <a:endParaRPr lang="ru-RU" sz="1000" b="0" i="0" u="none" strike="noStrike" dirty="0">
                        <a:solidFill>
                          <a:srgbClr val="FF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FF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a:t>
            </a:r>
            <a:r>
              <a:rPr lang="kk-KZ" altLang="ru-RU" sz="1200" b="1" dirty="0" smtClean="0">
                <a:latin typeface="Times New Roman" pitchFamily="18" charset="0"/>
                <a:cs typeface="Times New Roman" pitchFamily="18" charset="0"/>
              </a:rPr>
              <a:t> қараша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005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15 қарашаға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14 </a:t>
            </a:r>
            <a:r>
              <a:rPr lang="ru-RU" altLang="ru-RU" sz="1150" b="1" dirty="0" err="1"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15 </a:t>
            </a:r>
            <a:r>
              <a:rPr lang="ru-RU" altLang="ru-RU" sz="1150" b="1" dirty="0" err="1"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Аздаған </a:t>
            </a:r>
            <a:r>
              <a:rPr lang="kk-KZ" sz="1200" kern="1400" dirty="0">
                <a:latin typeface="Times New Roman"/>
                <a:ea typeface="Times New Roman"/>
              </a:rPr>
              <a:t>бұлтты, жауын-шашынсыз. </a:t>
            </a:r>
            <a:r>
              <a:rPr lang="kk-KZ" sz="1200" kern="1400" dirty="0" smtClean="0">
                <a:latin typeface="Times New Roman"/>
                <a:ea typeface="Times New Roman"/>
              </a:rPr>
              <a:t>Кей уақыттарда тұман. Солтүстік-шығыстан соғатын жел оңтүстік-шығысқа ауысады, </a:t>
            </a:r>
            <a:r>
              <a:rPr lang="kk-KZ" sz="1200" kern="1400" dirty="0">
                <a:latin typeface="Times New Roman"/>
                <a:ea typeface="Times New Roman"/>
              </a:rPr>
              <a:t>күші </a:t>
            </a:r>
            <a:r>
              <a:rPr lang="kk-KZ" sz="1200" kern="1400" dirty="0" smtClean="0">
                <a:latin typeface="Times New Roman"/>
                <a:ea typeface="Times New Roman"/>
              </a:rPr>
              <a:t>1-6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1-3, </a:t>
            </a:r>
            <a:r>
              <a:rPr lang="kk-KZ" sz="1200" kern="1400" dirty="0">
                <a:latin typeface="Times New Roman"/>
                <a:ea typeface="Times New Roman"/>
              </a:rPr>
              <a:t>күндіз </a:t>
            </a:r>
            <a:r>
              <a:rPr lang="kk-KZ" sz="1200" kern="1400" dirty="0" smtClean="0">
                <a:latin typeface="Times New Roman"/>
                <a:ea typeface="Times New Roman"/>
              </a:rPr>
              <a:t>10-12 </a:t>
            </a:r>
            <a:r>
              <a:rPr lang="kk-KZ" sz="1200" kern="1400" dirty="0">
                <a:latin typeface="Times New Roman"/>
                <a:ea typeface="Times New Roman"/>
              </a:rPr>
              <a:t>жылы.</a:t>
            </a:r>
            <a:endParaRPr lang="kk-KZ" sz="1200" kern="1400" dirty="0" smtClean="0">
              <a:latin typeface="Times New Roman"/>
              <a:ea typeface="Times New Roman"/>
            </a:endParaRP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15 </a:t>
            </a:r>
            <a:r>
              <a:rPr lang="kk-KZ" altLang="ru-RU" sz="1150" b="1" dirty="0"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16 </a:t>
            </a:r>
            <a:r>
              <a:rPr lang="kk-KZ" altLang="ru-RU" sz="1150" b="1" dirty="0" smtClean="0">
                <a:latin typeface="Times New Roman" pitchFamily="18" charset="0"/>
                <a:cs typeface="Times New Roman" pitchFamily="18" charset="0"/>
              </a:rPr>
              <a:t>қараша</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Аздаған </a:t>
            </a:r>
            <a:r>
              <a:rPr lang="kk-KZ" sz="1200" kern="1400" dirty="0">
                <a:latin typeface="Times New Roman"/>
                <a:ea typeface="Times New Roman"/>
              </a:rPr>
              <a:t>бұлтты, жауын-шашынсыз</a:t>
            </a:r>
            <a:r>
              <a:rPr lang="kk-KZ" sz="1200" kern="1400" dirty="0" smtClean="0">
                <a:latin typeface="Times New Roman"/>
                <a:ea typeface="Times New Roman"/>
              </a:rPr>
              <a:t>. Тұман. Оңтүстік-шығыстан жел соғады, күші 0-5 м/с. Ауа температурасы 2-4 жылы.</a:t>
            </a:r>
            <a:endParaRPr lang="kk-KZ" sz="1200" kern="1400" dirty="0">
              <a:latin typeface="Times New Roman"/>
              <a:ea typeface="Times New Roman"/>
            </a:endParaRP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36787"/>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221972" y="162258"/>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133684"/>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smtClean="0">
                <a:solidFill>
                  <a:srgbClr val="000000"/>
                </a:solidFill>
                <a:latin typeface="Times New Roman" pitchFamily="18" charset="0"/>
                <a:cs typeface="Times New Roman" pitchFamily="18" charset="0"/>
              </a:rPr>
              <a:t> А. </a:t>
            </a:r>
            <a:r>
              <a:rPr lang="kk-KZ" altLang="ru-RU" sz="1200" b="1" i="1" dirty="0" smtClean="0">
                <a:solidFill>
                  <a:srgbClr val="000000"/>
                </a:solidFill>
                <a:latin typeface="Times New Roman" pitchFamily="18" charset="0"/>
                <a:cs typeface="Times New Roman" pitchFamily="18" charset="0"/>
              </a:rPr>
              <a:t>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75815460"/>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extLst>
      <p:ext uri="{BB962C8B-B14F-4D97-AF65-F5344CB8AC3E}">
        <p14:creationId xmlns:p14="http://schemas.microsoft.com/office/powerpoint/2010/main" val="3254329279"/>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31269</TotalTime>
  <Words>581</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5126</cp:revision>
  <cp:lastPrinted>2023-02-06T06:57:51Z</cp:lastPrinted>
  <dcterms:created xsi:type="dcterms:W3CDTF">2018-03-27T06:03:00Z</dcterms:created>
  <dcterms:modified xsi:type="dcterms:W3CDTF">2025-11-14T07:38:39Z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