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08" y="18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5958029"/>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2880" algn="just">
              <a:spcAft>
                <a:spcPts val="0"/>
              </a:spcAft>
            </a:pP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rgbClr val="000000"/>
                </a:solidFill>
                <a:latin typeface="Times New Roman" panose="02020603050405020304" pitchFamily="18" charset="0"/>
                <a:cs typeface="Times New Roman" panose="02020603050405020304" pitchFamily="18" charset="0"/>
              </a:rPr>
              <a:t>2025 </a:t>
            </a:r>
            <a:r>
              <a:rPr lang="ru-RU" sz="1100" dirty="0" err="1">
                <a:solidFill>
                  <a:srgbClr val="000000"/>
                </a:solidFill>
                <a:latin typeface="Times New Roman" panose="02020603050405020304" pitchFamily="18" charset="0"/>
                <a:cs typeface="Times New Roman" panose="02020603050405020304" pitchFamily="18" charset="0"/>
              </a:rPr>
              <a:t>жылдың</a:t>
            </a:r>
            <a:r>
              <a:rPr lang="ru-RU" sz="1100" dirty="0">
                <a:solidFill>
                  <a:srgbClr val="000000"/>
                </a:solidFill>
                <a:latin typeface="Times New Roman" panose="02020603050405020304" pitchFamily="18" charset="0"/>
                <a:cs typeface="Times New Roman" panose="02020603050405020304" pitchFamily="18" charset="0"/>
              </a:rPr>
              <a:t> </a:t>
            </a:r>
            <a:r>
              <a:rPr lang="ru-RU" sz="1100" dirty="0" smtClean="0">
                <a:solidFill>
                  <a:srgbClr val="000000"/>
                </a:solidFill>
                <a:latin typeface="Times New Roman" panose="02020603050405020304" pitchFamily="18" charset="0"/>
                <a:cs typeface="Times New Roman" panose="02020603050405020304" pitchFamily="18" charset="0"/>
              </a:rPr>
              <a:t>18, 19 </a:t>
            </a:r>
            <a:r>
              <a:rPr lang="ru-RU" sz="1100" dirty="0" err="1" smtClean="0">
                <a:solidFill>
                  <a:srgbClr val="000000"/>
                </a:solidFill>
                <a:latin typeface="Times New Roman" panose="02020603050405020304" pitchFamily="18" charset="0"/>
                <a:cs typeface="Times New Roman" panose="02020603050405020304" pitchFamily="18" charset="0"/>
              </a:rPr>
              <a:t>қарашасына</a:t>
            </a:r>
            <a:r>
              <a:rPr lang="ru-RU" sz="1100" dirty="0" smtClean="0">
                <a:solidFill>
                  <a:srgbClr val="000000"/>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cs typeface="Times New Roman" panose="02020603050405020304" pitchFamily="18" charset="0"/>
              </a:rPr>
              <a:t>қараған</a:t>
            </a:r>
            <a:r>
              <a:rPr lang="ru-RU" sz="1100" dirty="0">
                <a:solidFill>
                  <a:srgbClr val="000000"/>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cs typeface="Times New Roman" panose="02020603050405020304" pitchFamily="18" charset="0"/>
              </a:rPr>
              <a:t>түні</a:t>
            </a:r>
            <a:r>
              <a:rPr lang="ru-RU" sz="1100" dirty="0">
                <a:solidFill>
                  <a:srgbClr val="000000"/>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cs typeface="Times New Roman" panose="02020603050405020304" pitchFamily="18" charset="0"/>
              </a:rPr>
              <a:t>метеорологиялық</a:t>
            </a:r>
            <a:r>
              <a:rPr lang="ru-RU" sz="1100" dirty="0">
                <a:solidFill>
                  <a:srgbClr val="000000"/>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cs typeface="Times New Roman" panose="02020603050405020304" pitchFamily="18" charset="0"/>
              </a:rPr>
              <a:t>жағдайлар</a:t>
            </a:r>
            <a:r>
              <a:rPr lang="ru-RU" sz="1100" dirty="0">
                <a:solidFill>
                  <a:srgbClr val="000000"/>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cs typeface="Times New Roman" panose="02020603050405020304" pitchFamily="18" charset="0"/>
              </a:rPr>
              <a:t>қала</a:t>
            </a:r>
            <a:r>
              <a:rPr lang="ru-RU" sz="1100" dirty="0">
                <a:solidFill>
                  <a:srgbClr val="000000"/>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cs typeface="Times New Roman" panose="02020603050405020304" pitchFamily="18" charset="0"/>
              </a:rPr>
              <a:t>атмосферасында</a:t>
            </a:r>
            <a:r>
              <a:rPr lang="ru-RU" sz="1100" dirty="0">
                <a:solidFill>
                  <a:srgbClr val="000000"/>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cs typeface="Times New Roman" panose="02020603050405020304" pitchFamily="18" charset="0"/>
              </a:rPr>
              <a:t>ластаушы</a:t>
            </a:r>
            <a:r>
              <a:rPr lang="ru-RU" sz="1100" dirty="0">
                <a:solidFill>
                  <a:srgbClr val="000000"/>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cs typeface="Times New Roman" panose="02020603050405020304" pitchFamily="18" charset="0"/>
              </a:rPr>
              <a:t>заттардың</a:t>
            </a:r>
            <a:r>
              <a:rPr lang="ru-RU" sz="1100" dirty="0">
                <a:solidFill>
                  <a:srgbClr val="000000"/>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cs typeface="Times New Roman" panose="02020603050405020304" pitchFamily="18" charset="0"/>
              </a:rPr>
              <a:t>жиналуына</a:t>
            </a:r>
            <a:r>
              <a:rPr lang="ru-RU" sz="1100" dirty="0">
                <a:solidFill>
                  <a:srgbClr val="000000"/>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cs typeface="Times New Roman" panose="02020603050405020304" pitchFamily="18" charset="0"/>
              </a:rPr>
              <a:t>ықпал</a:t>
            </a:r>
            <a:r>
              <a:rPr lang="ru-RU" sz="1100" dirty="0">
                <a:solidFill>
                  <a:srgbClr val="000000"/>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cs typeface="Times New Roman" panose="02020603050405020304" pitchFamily="18" charset="0"/>
              </a:rPr>
              <a:t>етеді</a:t>
            </a:r>
            <a:r>
              <a:rPr lang="ru-RU" sz="1100" dirty="0">
                <a:solidFill>
                  <a:srgbClr val="000000"/>
                </a:solidFill>
                <a:latin typeface="Times New Roman" panose="02020603050405020304" pitchFamily="18" charset="0"/>
                <a:cs typeface="Times New Roman" panose="02020603050405020304" pitchFamily="18" charset="0"/>
              </a:rPr>
              <a:t>.</a:t>
            </a:r>
            <a:endParaRPr lang="ru-RU" sz="1100" dirty="0">
              <a:latin typeface="Times New Roman" panose="02020603050405020304" pitchFamily="18" charset="0"/>
              <a:ea typeface="Times New Roman" panose="02020603050405020304" pitchFamily="18" charset="0"/>
              <a:cs typeface="Times New Roman" panose="02020603050405020304" pitchFamily="18" charset="0"/>
            </a:endParaRPr>
          </a:p>
          <a:p>
            <a:r>
              <a:rPr lang="ru-RU" sz="1050" dirty="0" err="1">
                <a:solidFill>
                  <a:srgbClr val="000000"/>
                </a:solidFill>
                <a:latin typeface="Times New Roman" panose="02020603050405020304" pitchFamily="18" charset="0"/>
                <a:cs typeface="Times New Roman" panose="02020603050405020304" pitchFamily="18" charset="0"/>
              </a:rPr>
              <a:t>Жалпы</a:t>
            </a:r>
            <a:r>
              <a:rPr lang="ru-RU" sz="1050" dirty="0">
                <a:solidFill>
                  <a:srgbClr val="000000"/>
                </a:solidFill>
                <a:latin typeface="Times New Roman" panose="02020603050405020304" pitchFamily="18" charset="0"/>
                <a:cs typeface="Times New Roman" panose="02020603050405020304" pitchFamily="18" charset="0"/>
              </a:rPr>
              <a:t> </a:t>
            </a:r>
            <a:r>
              <a:rPr lang="ru-RU" sz="1050" dirty="0" err="1">
                <a:solidFill>
                  <a:srgbClr val="000000"/>
                </a:solidFill>
                <a:latin typeface="Times New Roman" panose="02020603050405020304" pitchFamily="18" charset="0"/>
                <a:cs typeface="Times New Roman" panose="02020603050405020304" pitchFamily="18" charset="0"/>
              </a:rPr>
              <a:t>қала</a:t>
            </a:r>
            <a:r>
              <a:rPr lang="ru-RU" sz="1050" dirty="0">
                <a:solidFill>
                  <a:srgbClr val="000000"/>
                </a:solidFill>
                <a:latin typeface="Times New Roman" panose="02020603050405020304" pitchFamily="18" charset="0"/>
                <a:cs typeface="Times New Roman" panose="02020603050405020304" pitchFamily="18" charset="0"/>
              </a:rPr>
              <a:t> </a:t>
            </a:r>
            <a:r>
              <a:rPr lang="ru-RU" sz="1050" dirty="0" err="1">
                <a:solidFill>
                  <a:srgbClr val="000000"/>
                </a:solidFill>
                <a:latin typeface="Times New Roman" panose="02020603050405020304" pitchFamily="18" charset="0"/>
                <a:cs typeface="Times New Roman" panose="02020603050405020304" pitchFamily="18" charset="0"/>
              </a:rPr>
              <a:t>бойынша</a:t>
            </a:r>
            <a:r>
              <a:rPr lang="ru-RU" sz="1050" dirty="0">
                <a:solidFill>
                  <a:srgbClr val="000000"/>
                </a:solidFill>
                <a:latin typeface="Times New Roman" panose="02020603050405020304" pitchFamily="18" charset="0"/>
                <a:cs typeface="Times New Roman" panose="02020603050405020304" pitchFamily="18" charset="0"/>
              </a:rPr>
              <a:t> </a:t>
            </a:r>
            <a:r>
              <a:rPr lang="ru-RU" sz="1050" dirty="0" err="1">
                <a:solidFill>
                  <a:srgbClr val="000000"/>
                </a:solidFill>
                <a:latin typeface="Times New Roman" panose="02020603050405020304" pitchFamily="18" charset="0"/>
                <a:cs typeface="Times New Roman" panose="02020603050405020304" pitchFamily="18" charset="0"/>
              </a:rPr>
              <a:t>ауаның</a:t>
            </a:r>
            <a:r>
              <a:rPr lang="ru-RU" sz="1050" dirty="0">
                <a:solidFill>
                  <a:srgbClr val="000000"/>
                </a:solidFill>
                <a:latin typeface="Times New Roman" panose="02020603050405020304" pitchFamily="18" charset="0"/>
                <a:cs typeface="Times New Roman" panose="02020603050405020304" pitchFamily="18" charset="0"/>
              </a:rPr>
              <a:t> </a:t>
            </a:r>
            <a:r>
              <a:rPr lang="ru-RU" sz="1050" dirty="0" err="1">
                <a:solidFill>
                  <a:srgbClr val="000000"/>
                </a:solidFill>
                <a:latin typeface="Times New Roman" panose="02020603050405020304" pitchFamily="18" charset="0"/>
                <a:cs typeface="Times New Roman" panose="02020603050405020304" pitchFamily="18" charset="0"/>
              </a:rPr>
              <a:t>ластану</a:t>
            </a:r>
            <a:r>
              <a:rPr lang="ru-RU" sz="1050" dirty="0">
                <a:solidFill>
                  <a:srgbClr val="000000"/>
                </a:solidFill>
                <a:latin typeface="Times New Roman" panose="02020603050405020304" pitchFamily="18" charset="0"/>
                <a:cs typeface="Times New Roman" panose="02020603050405020304" pitchFamily="18" charset="0"/>
              </a:rPr>
              <a:t> </a:t>
            </a:r>
            <a:r>
              <a:rPr lang="ru-RU" sz="1050" dirty="0" err="1">
                <a:solidFill>
                  <a:srgbClr val="000000"/>
                </a:solidFill>
                <a:latin typeface="Times New Roman" panose="02020603050405020304" pitchFamily="18" charset="0"/>
                <a:cs typeface="Times New Roman" panose="02020603050405020304" pitchFamily="18" charset="0"/>
              </a:rPr>
              <a:t>деңгейі</a:t>
            </a:r>
            <a:r>
              <a:rPr lang="ru-RU" sz="1050" dirty="0">
                <a:solidFill>
                  <a:srgbClr val="000000"/>
                </a:solidFill>
                <a:latin typeface="Times New Roman" panose="02020603050405020304" pitchFamily="18" charset="0"/>
                <a:cs typeface="Times New Roman" panose="02020603050405020304" pitchFamily="18" charset="0"/>
              </a:rPr>
              <a:t> </a:t>
            </a:r>
            <a:r>
              <a:rPr lang="ru-RU" sz="1050" dirty="0" err="1">
                <a:solidFill>
                  <a:srgbClr val="000000"/>
                </a:solidFill>
                <a:latin typeface="Times New Roman" panose="02020603050405020304" pitchFamily="18" charset="0"/>
                <a:cs typeface="Times New Roman" panose="02020603050405020304" pitchFamily="18" charset="0"/>
              </a:rPr>
              <a:t>көтеріңкі</a:t>
            </a:r>
            <a:r>
              <a:rPr lang="ru-RU" sz="1050" dirty="0">
                <a:solidFill>
                  <a:srgbClr val="000000"/>
                </a:solidFill>
                <a:latin typeface="Times New Roman" panose="02020603050405020304" pitchFamily="18" charset="0"/>
                <a:cs typeface="Times New Roman" panose="02020603050405020304" pitchFamily="18" charset="0"/>
              </a:rPr>
              <a:t> </a:t>
            </a:r>
            <a:r>
              <a:rPr lang="ru-RU" sz="1050" dirty="0" err="1">
                <a:solidFill>
                  <a:srgbClr val="000000"/>
                </a:solidFill>
                <a:latin typeface="Times New Roman" panose="02020603050405020304" pitchFamily="18" charset="0"/>
                <a:cs typeface="Times New Roman" panose="02020603050405020304" pitchFamily="18" charset="0"/>
              </a:rPr>
              <a:t>болады</a:t>
            </a:r>
            <a:r>
              <a:rPr lang="ru-RU" sz="1050" dirty="0">
                <a:solidFill>
                  <a:srgbClr val="000000"/>
                </a:solidFill>
                <a:latin typeface="Times New Roman" panose="02020603050405020304" pitchFamily="18" charset="0"/>
                <a:cs typeface="Times New Roman" panose="02020603050405020304" pitchFamily="18" charset="0"/>
              </a:rPr>
              <a:t> </a:t>
            </a:r>
            <a:r>
              <a:rPr lang="ru-RU" sz="1050" dirty="0" err="1">
                <a:solidFill>
                  <a:srgbClr val="000000"/>
                </a:solidFill>
                <a:latin typeface="Times New Roman" panose="02020603050405020304" pitchFamily="18" charset="0"/>
                <a:cs typeface="Times New Roman" panose="02020603050405020304" pitchFamily="18" charset="0"/>
              </a:rPr>
              <a:t>деп</a:t>
            </a:r>
            <a:r>
              <a:rPr lang="ru-RU" sz="1050" dirty="0">
                <a:solidFill>
                  <a:srgbClr val="000000"/>
                </a:solidFill>
                <a:latin typeface="Times New Roman" panose="02020603050405020304" pitchFamily="18" charset="0"/>
                <a:cs typeface="Times New Roman" panose="02020603050405020304" pitchFamily="18" charset="0"/>
              </a:rPr>
              <a:t> </a:t>
            </a:r>
            <a:r>
              <a:rPr lang="ru-RU" sz="1050" dirty="0" err="1">
                <a:solidFill>
                  <a:srgbClr val="000000"/>
                </a:solidFill>
                <a:latin typeface="Times New Roman" panose="02020603050405020304" pitchFamily="18" charset="0"/>
                <a:cs typeface="Times New Roman" panose="02020603050405020304" pitchFamily="18" charset="0"/>
              </a:rPr>
              <a:t>күтілуде</a:t>
            </a:r>
            <a:r>
              <a:rPr lang="ru-RU" sz="1100" dirty="0"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36390176"/>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0.205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18 </a:t>
            </a:r>
            <a:r>
              <a:rPr lang="ru-RU" altLang="ru-RU" sz="1100" b="1" dirty="0" err="1">
                <a:latin typeface="Times New Roman" panose="02020603050405020304" pitchFamily="18" charset="0"/>
                <a:cs typeface="Times New Roman" panose="02020603050405020304" pitchFamily="18" charset="0"/>
              </a:rPr>
              <a:t>қараша</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18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оңтүстік-шығысқа ауысады,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2-7</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a:t>
            </a:r>
            <a:r>
              <a:rPr lang="kk-KZ" sz="1100" dirty="0" smtClean="0">
                <a:solidFill>
                  <a:prstClr val="black"/>
                </a:solidFill>
                <a:latin typeface="Times New Roman" pitchFamily="18" charset="0"/>
                <a:cs typeface="Times New Roman" pitchFamily="18" charset="0"/>
              </a:rPr>
              <a:t>, күндіз 11-13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19</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18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19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түнде </a:t>
            </a:r>
            <a:r>
              <a:rPr lang="kk-KZ" sz="1100" dirty="0">
                <a:solidFill>
                  <a:prstClr val="black"/>
                </a:solidFill>
                <a:latin typeface="Times New Roman" pitchFamily="18" charset="0"/>
                <a:cs typeface="Times New Roman" pitchFamily="18" charset="0"/>
              </a:rPr>
              <a:t>5-7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Г.Б./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30994</TotalTime>
  <Words>580</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4099</cp:revision>
  <cp:lastPrinted>2021-07-01T07:38:07Z</cp:lastPrinted>
  <dcterms:created xsi:type="dcterms:W3CDTF">2018-03-27T06:03:00Z</dcterms:created>
  <dcterms:modified xsi:type="dcterms:W3CDTF">2025-11-17T07:20:46Z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