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546137634"/>
              </p:ext>
            </p:extLst>
          </p:nvPr>
        </p:nvGraphicFramePr>
        <p:xfrm>
          <a:off x="307975" y="25003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321</a:t>
                      </a:r>
                      <a:r>
                        <a:rPr lang="kk-KZ"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53000" y="281643"/>
            <a:ext cx="4794250" cy="2419124"/>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8</a:t>
            </a:r>
            <a:r>
              <a:rPr lang="ru-RU"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7</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8</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smtClean="0">
                <a:latin typeface="Times New Roman" panose="02020603050405020304" pitchFamily="18" charset="0"/>
                <a:cs typeface="Times New Roman" pitchFamily="18" charset="0"/>
              </a:rPr>
              <a:t>дейін</a:t>
            </a:r>
            <a:endParaRPr lang="ru-RU" altLang="ru-RU" sz="1200" b="1" dirty="0" smtClean="0">
              <a:latin typeface="Times New Roman" panose="02020603050405020304" pitchFamily="18" charset="0"/>
              <a:cs typeface="Times New Roman" pitchFamily="18" charset="0"/>
            </a:endParaRPr>
          </a:p>
          <a:p>
            <a:pPr algn="ctr" hangingPunct="1">
              <a:spcBef>
                <a:spcPts val="0"/>
              </a:spcBef>
              <a:buNone/>
              <a:defRPr/>
            </a:pP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itchFamily="18" charset="0"/>
              </a:rPr>
              <a:t>Оңтүстік</a:t>
            </a:r>
            <a:r>
              <a:rPr lang="kk-KZ" sz="1200" dirty="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бағыттан </a:t>
            </a:r>
            <a:r>
              <a:rPr lang="kk-KZ" sz="1200" dirty="0" smtClean="0">
                <a:solidFill>
                  <a:prstClr val="black"/>
                </a:solidFill>
                <a:latin typeface="Times New Roman" panose="02020603050405020304" pitchFamily="18" charset="0"/>
                <a:cs typeface="Times New Roman" pitchFamily="18" charset="0"/>
              </a:rPr>
              <a:t>жел соғады, </a:t>
            </a:r>
            <a:r>
              <a:rPr lang="kk-KZ" sz="1200" dirty="0" smtClean="0">
                <a:solidFill>
                  <a:prstClr val="black"/>
                </a:solidFill>
                <a:latin typeface="Times New Roman" panose="02020603050405020304" pitchFamily="18" charset="0"/>
                <a:cs typeface="Times New Roman" pitchFamily="18" charset="0"/>
              </a:rPr>
              <a:t>күші 3-8 м/с. Ауа температурасы түнде </a:t>
            </a:r>
            <a:r>
              <a:rPr lang="kk-KZ" sz="1200" dirty="0" smtClean="0">
                <a:solidFill>
                  <a:prstClr val="black"/>
                </a:solidFill>
                <a:latin typeface="Times New Roman" panose="02020603050405020304" pitchFamily="18" charset="0"/>
                <a:cs typeface="Times New Roman" pitchFamily="18" charset="0"/>
              </a:rPr>
              <a:t>2-4 градус </a:t>
            </a:r>
            <a:r>
              <a:rPr lang="kk-KZ" sz="1200" dirty="0" smtClean="0">
                <a:solidFill>
                  <a:prstClr val="black"/>
                </a:solidFill>
                <a:latin typeface="Times New Roman" panose="02020603050405020304" pitchFamily="18" charset="0"/>
                <a:cs typeface="Times New Roman" pitchFamily="18" charset="0"/>
              </a:rPr>
              <a:t>аяз, күндіз </a:t>
            </a:r>
            <a:r>
              <a:rPr lang="kk-KZ" sz="1200" dirty="0" smtClean="0">
                <a:solidFill>
                  <a:prstClr val="black"/>
                </a:solidFill>
                <a:latin typeface="Times New Roman" panose="02020603050405020304" pitchFamily="18" charset="0"/>
                <a:cs typeface="Times New Roman" pitchFamily="18" charset="0"/>
              </a:rPr>
              <a:t>5-7</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градус жылы</a:t>
            </a:r>
            <a:r>
              <a:rPr lang="kk-KZ" sz="1200" dirty="0" smtClean="0">
                <a:solidFill>
                  <a:prstClr val="black"/>
                </a:solidFill>
                <a:latin typeface="Times New Roman" panose="02020603050405020304" pitchFamily="18" charset="0"/>
                <a:cs typeface="Times New Roman" pitchFamily="18" charset="0"/>
              </a:rPr>
              <a:t>.</a:t>
            </a:r>
            <a:endParaRPr lang="kk-KZ" sz="1200" dirty="0">
              <a:solidFill>
                <a:prstClr val="black"/>
              </a:solidFill>
              <a:latin typeface="Times New Roman" panose="02020603050405020304" pitchFamily="18" charset="0"/>
              <a:cs typeface="Times New Roman" pitchFamily="18" charset="0"/>
            </a:endParaRPr>
          </a:p>
          <a:p>
            <a:pPr indent="177800" algn="just" hangingPunct="1">
              <a:buNone/>
              <a:defRPr/>
            </a:pPr>
            <a:endParaRPr lang="ru-RU" altLang="ru-RU" sz="1200" b="1" dirty="0" smtClean="0">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9</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қарашаға</a:t>
            </a:r>
            <a:endParaRPr lang="kk-KZ" altLang="ru-RU" sz="1200" b="1" dirty="0">
              <a:latin typeface="Times New Roman" panose="02020603050405020304" pitchFamily="18" charset="0"/>
              <a:cs typeface="Times New Roman" pitchFamily="18" charset="0"/>
            </a:endParaRP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8</a:t>
            </a:r>
            <a:r>
              <a:rPr lang="kk-KZ" altLang="ru-RU" sz="1200" b="1" dirty="0" smtClean="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қа</a:t>
            </a:r>
            <a:r>
              <a:rPr lang="" altLang="ru-RU" sz="1200" b="1" dirty="0" smtClean="0">
                <a:latin typeface="Times New Roman" panose="02020603050405020304" pitchFamily="18" charset="0"/>
                <a:cs typeface="Times New Roman" pitchFamily="18" charset="0"/>
              </a:rPr>
              <a:t>раша</a:t>
            </a:r>
            <a:r>
              <a:rPr lang="kk-KZ" altLang="ru-RU" sz="1200" b="1" dirty="0" smtClean="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1</a:t>
            </a:r>
            <a:r>
              <a:rPr lang="kk-KZ" sz="1200" b="1" dirty="0">
                <a:latin typeface="Times New Roman" panose="02020603050405020304" pitchFamily="18" charset="0"/>
                <a:cs typeface="Times New Roman" pitchFamily="18" charset="0"/>
              </a:rPr>
              <a:t>9</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қараша</a:t>
            </a:r>
            <a:r>
              <a:rPr lang="ru-RU" sz="1200" b="1" dirty="0" smtClean="0">
                <a:latin typeface="Times New Roman" panose="02020603050405020304" pitchFamily="18" charset="0"/>
                <a:cs typeface="Times New Roman" pitchFamily="18" charset="0"/>
              </a:rPr>
              <a:t> </a:t>
            </a:r>
            <a:r>
              <a:rPr lang="ru-RU" sz="1200" b="1" dirty="0" err="1" smtClean="0">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smtClean="0">
                <a:solidFill>
                  <a:prstClr val="black"/>
                </a:solidFill>
                <a:latin typeface="Times New Roman" panose="02020603050405020304" pitchFamily="18" charset="0"/>
                <a:cs typeface="Times New Roman"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itchFamily="18" charset="0"/>
              </a:rPr>
              <a:t>Оңтүстіктен, оңтүстік</a:t>
            </a:r>
            <a:r>
              <a:rPr lang="en-US"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бат</a:t>
            </a:r>
            <a:r>
              <a:rPr lang="kk-KZ" sz="1200" dirty="0" smtClean="0">
                <a:solidFill>
                  <a:prstClr val="black"/>
                </a:solidFill>
                <a:latin typeface="Times New Roman" panose="02020603050405020304" pitchFamily="18" charset="0"/>
                <a:cs typeface="Times New Roman" pitchFamily="18" charset="0"/>
              </a:rPr>
              <a:t>ыстан </a:t>
            </a:r>
            <a:r>
              <a:rPr lang="kk-KZ" sz="1200" dirty="0" smtClean="0">
                <a:solidFill>
                  <a:prstClr val="black"/>
                </a:solidFill>
                <a:latin typeface="Times New Roman" panose="02020603050405020304" pitchFamily="18" charset="0"/>
                <a:cs typeface="Times New Roman" pitchFamily="18" charset="0"/>
              </a:rPr>
              <a:t>жел соғады, күші 3-8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1-3 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0" name="Прямоугольник 21"/>
          <p:cNvSpPr>
            <a:spLocks noChangeArrowheads="1"/>
          </p:cNvSpPr>
          <p:nvPr/>
        </p:nvSpPr>
        <p:spPr bwMode="auto">
          <a:xfrm>
            <a:off x="4936332" y="3868788"/>
            <a:ext cx="4857750" cy="461962"/>
          </a:xfrm>
          <a:prstGeom prst="rect">
            <a:avLst/>
          </a:prstGeom>
          <a:noFill/>
          <a:ln>
            <a:noFill/>
          </a:ln>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959193" y="2676203"/>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ru-RU" altLang="ru-RU" sz="1200"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a:p>
            <a:pPr indent="177800"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көтеріңкі</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болады деп күтілуде.</a:t>
            </a:r>
            <a:r>
              <a:rPr lang="ru-RU" sz="1200" dirty="0">
                <a:solidFill>
                  <a:schemeClr val="tx1"/>
                </a:solidFill>
                <a:latin typeface="Times New Roman" pitchFamily="18" charset="0"/>
                <a:cs typeface="Times New Roman" pitchFamily="18" charset="0"/>
              </a:rPr>
              <a:t>   </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8745" y="360717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7" name="Table">
            <a:extLst>
              <a:ext uri="{FF2B5EF4-FFF2-40B4-BE49-F238E27FC236}">
                <a16:creationId xmlns:a16="http://schemas.microsoft.com/office/drawing/2014/main" xmlns="" id="{7DDC8809-A466-428C-909B-43477724EEF1}"/>
              </a:ext>
            </a:extLst>
          </p:cNvPr>
          <p:cNvGraphicFramePr/>
          <p:nvPr>
            <p:extLst>
              <p:ext uri="{D42A27DB-BD31-4B8C-83A1-F6EECF244321}">
                <p14:modId xmlns:p14="http://schemas.microsoft.com/office/powerpoint/2010/main" val="1542917696"/>
              </p:ext>
            </p:extLst>
          </p:nvPr>
        </p:nvGraphicFramePr>
        <p:xfrm>
          <a:off x="5079207" y="4394729"/>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39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871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63</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10</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a:t>
                      </a:r>
                      <a:r>
                        <a:rPr lang="ru-RU" sz="900" dirty="0" smtClean="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90307" y="6420187"/>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Нұрғали С</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extLst>
              <p:ext uri="{D42A27DB-BD31-4B8C-83A1-F6EECF244321}">
                <p14:modId xmlns:p14="http://schemas.microsoft.com/office/powerpoint/2010/main" val="3312142654"/>
              </p:ext>
            </p:extLst>
          </p:nvPr>
        </p:nvGraphicFramePr>
        <p:xfrm>
          <a:off x="5167313" y="5408213"/>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27531</TotalTime>
  <Words>533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3863</cp:revision>
  <cp:lastPrinted>2021-07-01T07:38:07Z</cp:lastPrinted>
  <dcterms:created xsi:type="dcterms:W3CDTF">2018-03-27T06:03:00Z</dcterms:created>
  <dcterms:modified xsi:type="dcterms:W3CDTF">2025-11-17T07:12:53Z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