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6" d="100"/>
          <a:sy n="96" d="100"/>
        </p:scale>
        <p:origin x="78" y="3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33327879"/>
              </p:ext>
            </p:extLst>
          </p:nvPr>
        </p:nvGraphicFramePr>
        <p:xfrm>
          <a:off x="337097" y="2780928"/>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322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18 қараша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19973" y="184413"/>
            <a:ext cx="4894975" cy="4293483"/>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19 қарашаға </a:t>
            </a:r>
            <a:r>
              <a:rPr lang="kk-KZ"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18 </a:t>
            </a:r>
            <a:r>
              <a:rPr lang="ru-RU" sz="1100" b="1" dirty="0" err="1">
                <a:solidFill>
                  <a:srgbClr val="000000"/>
                </a:solidFill>
                <a:latin typeface="Times New Roman" panose="02020603050405020304" pitchFamily="18" charset="0"/>
                <a:cs typeface="Times New Roman" panose="02020603050405020304" pitchFamily="18" charset="0"/>
              </a:rPr>
              <a:t>қарашаның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20-нен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19</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қарашаның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20-ге </a:t>
            </a:r>
            <a:r>
              <a:rPr lang="ru-RU" sz="1100" b="1" dirty="0" err="1">
                <a:solidFill>
                  <a:srgbClr val="000000"/>
                </a:solidFill>
                <a:latin typeface="Times New Roman" panose="02020603050405020304" pitchFamily="18" charset="0"/>
                <a:cs typeface="Times New Roman" panose="02020603050405020304" pitchFamily="18" charset="0"/>
              </a:rPr>
              <a:t>дейін</a:t>
            </a:r>
            <a:r>
              <a:rPr lang="ru-RU" sz="13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Оңтүстіктен, оңтүстік-шығыстан жел соғады, күші 5-10 м/с. </a:t>
            </a:r>
            <a:r>
              <a:rPr lang="ru-RU" sz="1300" dirty="0" err="1">
                <a:effectLst/>
                <a:latin typeface="Times New Roman" panose="02020603050405020304" pitchFamily="18" charset="0"/>
                <a:ea typeface="Calibri" panose="020F0502020204030204" pitchFamily="34" charset="0"/>
              </a:rPr>
              <a:t>Ауа</a:t>
            </a:r>
            <a:r>
              <a:rPr lang="ru-RU" sz="1300" dirty="0">
                <a:effectLst/>
                <a:latin typeface="Times New Roman" panose="02020603050405020304" pitchFamily="18" charset="0"/>
                <a:ea typeface="Calibri" panose="020F0502020204030204" pitchFamily="34" charset="0"/>
              </a:rPr>
              <a:t> </a:t>
            </a:r>
            <a:r>
              <a:rPr lang="ru-RU" sz="1300" dirty="0" err="1">
                <a:effectLst/>
                <a:latin typeface="Times New Roman" panose="02020603050405020304" pitchFamily="18" charset="0"/>
                <a:ea typeface="Calibri" panose="020F0502020204030204" pitchFamily="34" charset="0"/>
              </a:rPr>
              <a:t>температурасы</a:t>
            </a:r>
            <a:r>
              <a:rPr lang="ru-RU" sz="1300" dirty="0">
                <a:effectLst/>
                <a:latin typeface="Times New Roman" panose="02020603050405020304" pitchFamily="18" charset="0"/>
                <a:ea typeface="Calibri" panose="020F0502020204030204" pitchFamily="34" charset="0"/>
              </a:rPr>
              <a:t> </a:t>
            </a:r>
            <a:r>
              <a:rPr lang="ru-RU" sz="1300" dirty="0" err="1">
                <a:effectLst/>
                <a:latin typeface="Times New Roman" panose="02020603050405020304" pitchFamily="18" charset="0"/>
                <a:ea typeface="Calibri" panose="020F0502020204030204" pitchFamily="34" charset="0"/>
              </a:rPr>
              <a:t>түнде</a:t>
            </a:r>
            <a:r>
              <a:rPr lang="ru-RU" sz="1300" dirty="0">
                <a:effectLst/>
                <a:latin typeface="Times New Roman" panose="02020603050405020304" pitchFamily="18" charset="0"/>
                <a:ea typeface="Calibri" panose="020F0502020204030204" pitchFamily="34" charset="0"/>
              </a:rPr>
              <a:t> 0-2 </a:t>
            </a:r>
            <a:r>
              <a:rPr lang="ru-RU" sz="1300" dirty="0" err="1">
                <a:effectLst/>
                <a:latin typeface="Times New Roman" panose="02020603050405020304" pitchFamily="18" charset="0"/>
                <a:ea typeface="Calibri" panose="020F0502020204030204" pitchFamily="34" charset="0"/>
              </a:rPr>
              <a:t>аяз</a:t>
            </a:r>
            <a:r>
              <a:rPr lang="ru-RU" sz="1300" dirty="0">
                <a:effectLst/>
                <a:latin typeface="Times New Roman" panose="02020603050405020304" pitchFamily="18" charset="0"/>
                <a:ea typeface="Calibri" panose="020F0502020204030204" pitchFamily="34" charset="0"/>
              </a:rPr>
              <a:t>, </a:t>
            </a:r>
            <a:r>
              <a:rPr lang="ru-RU" sz="1300" dirty="0" err="1">
                <a:effectLst/>
                <a:latin typeface="Times New Roman" panose="02020603050405020304" pitchFamily="18" charset="0"/>
                <a:ea typeface="Calibri" panose="020F0502020204030204" pitchFamily="34" charset="0"/>
              </a:rPr>
              <a:t>күндіз</a:t>
            </a:r>
            <a:r>
              <a:rPr lang="ru-RU" sz="1300" dirty="0">
                <a:effectLst/>
                <a:latin typeface="Times New Roman" panose="02020603050405020304" pitchFamily="18" charset="0"/>
                <a:ea typeface="Calibri" panose="020F0502020204030204" pitchFamily="34" charset="0"/>
              </a:rPr>
              <a:t> 5-7 </a:t>
            </a:r>
            <a:r>
              <a:rPr lang="kk-KZ" sz="1300" dirty="0">
                <a:effectLst/>
                <a:latin typeface="Times New Roman" panose="02020603050405020304" pitchFamily="18" charset="0"/>
                <a:ea typeface="Calibri" panose="020F0502020204030204" pitchFamily="34" charset="0"/>
              </a:rPr>
              <a:t>градус </a:t>
            </a:r>
            <a:r>
              <a:rPr lang="ru-RU" sz="1300" dirty="0" err="1">
                <a:effectLst/>
                <a:latin typeface="Times New Roman" panose="02020603050405020304" pitchFamily="18" charset="0"/>
                <a:ea typeface="Calibri" panose="020F0502020204030204" pitchFamily="34" charset="0"/>
              </a:rPr>
              <a:t>жылы</a:t>
            </a:r>
            <a:r>
              <a:rPr lang="kk-KZ" sz="1300" dirty="0">
                <a:latin typeface="Times New Roman" panose="02020603050405020304" pitchFamily="18" charset="0"/>
                <a:ea typeface="Calibri" panose="020F0502020204030204" pitchFamily="34" charset="0"/>
              </a:rPr>
              <a:t>.</a:t>
            </a:r>
          </a:p>
          <a:p>
            <a:pPr indent="182563" algn="just"/>
            <a:endParaRPr lang="kk-KZ" sz="1200" dirty="0">
              <a:effectLst/>
              <a:latin typeface="Times New Roman" panose="02020603050405020304" pitchFamily="18" charset="0"/>
              <a:ea typeface="Calibri" panose="020F0502020204030204" pitchFamily="34" charset="0"/>
            </a:endParaRPr>
          </a:p>
          <a:p>
            <a:pPr indent="182563" algn="ctr"/>
            <a:r>
              <a:rPr lang="ru-RU"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20</a:t>
            </a: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қарашаға</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kk-KZ" sz="1100" b="1" dirty="0">
                <a:solidFill>
                  <a:srgbClr val="000000"/>
                </a:solidFill>
                <a:latin typeface="Times New Roman" panose="02020603050405020304" pitchFamily="18" charset="0"/>
                <a:cs typeface="Times New Roman" panose="02020603050405020304" pitchFamily="18" charset="0"/>
              </a:rPr>
              <a:t>19 </a:t>
            </a:r>
            <a:r>
              <a:rPr lang="ru-RU" sz="1100" b="1" dirty="0" err="1">
                <a:solidFill>
                  <a:srgbClr val="000000"/>
                </a:solidFill>
                <a:latin typeface="Times New Roman" panose="02020603050405020304" pitchFamily="18" charset="0"/>
                <a:cs typeface="Times New Roman" panose="02020603050405020304" pitchFamily="18" charset="0"/>
              </a:rPr>
              <a:t>қарашаның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20 </a:t>
            </a:r>
            <a:r>
              <a:rPr kumimoji="0" lang="kk-KZ" sz="11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қарашаның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жауын-шашынсыз</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Оңтүстік-батыстан жел соғады, күші </a:t>
            </a:r>
            <a:r>
              <a:rPr lang="kk-KZ" sz="1300" dirty="0">
                <a:latin typeface="Times New Roman" panose="02020603050405020304" pitchFamily="18" charset="0"/>
                <a:ea typeface="Calibri" panose="020F0502020204030204" pitchFamily="34" charset="0"/>
              </a:rPr>
              <a:t>7-12</a:t>
            </a:r>
            <a:r>
              <a:rPr lang="kk-KZ" sz="1300" dirty="0">
                <a:effectLst/>
                <a:latin typeface="Times New Roman" panose="02020603050405020304" pitchFamily="18" charset="0"/>
                <a:ea typeface="Calibri" panose="020F0502020204030204" pitchFamily="34" charset="0"/>
              </a:rPr>
              <a:t> м/с. Ауа температурасы 0-2 градус </a:t>
            </a:r>
            <a:r>
              <a:rPr lang="kk-KZ" sz="1300" dirty="0">
                <a:latin typeface="Times New Roman" panose="02020603050405020304" pitchFamily="18" charset="0"/>
                <a:ea typeface="Calibri" panose="020F0502020204030204" pitchFamily="34" charset="0"/>
              </a:rPr>
              <a:t>жылы</a:t>
            </a:r>
            <a:r>
              <a:rPr lang="ru-RU" sz="1300" dirty="0">
                <a:latin typeface="Times New Roman" panose="02020603050405020304" pitchFamily="18" charset="0"/>
                <a:ea typeface="Calibri" panose="020F0502020204030204" pitchFamily="34" charset="0"/>
              </a:rPr>
              <a:t>.</a:t>
            </a:r>
            <a:endParaRPr lang="kk-KZ" sz="1300" dirty="0">
              <a:latin typeface="Times New Roman" panose="02020603050405020304" pitchFamily="18" charset="0"/>
              <a:ea typeface="Calibri" panose="020F0502020204030204" pitchFamily="34" charset="0"/>
            </a:endParaRPr>
          </a:p>
          <a:p>
            <a:pPr indent="182563" algn="just"/>
            <a:endParaRPr lang="ru-RU" sz="1300" dirty="0">
              <a:solidFill>
                <a:prstClr val="black"/>
              </a:solidFill>
              <a:latin typeface="Times New Roman" pitchFamily="18" charset="0"/>
              <a:cs typeface="Times New Roman" pitchFamily="18" charset="0"/>
            </a:endParaRP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ru-RU" sz="1200" i="1" dirty="0" err="1">
                <a:latin typeface="Times New Roman" pitchFamily="18" charset="0"/>
                <a:cs typeface="Times New Roman" pitchFamily="18" charset="0"/>
              </a:rPr>
              <a:t>Метеорологиялық</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жағдайлар</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қала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атмосферасында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ластаушы</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заттардың</a:t>
            </a:r>
            <a:r>
              <a:rPr lang="ru-RU" sz="1200" i="1" dirty="0">
                <a:latin typeface="Times New Roman" pitchFamily="18" charset="0"/>
                <a:cs typeface="Times New Roman" pitchFamily="18" charset="0"/>
              </a:rPr>
              <a:t> </a:t>
            </a:r>
            <a:r>
              <a:rPr lang="ru-RU" sz="1200" b="1" i="1" dirty="0" err="1">
                <a:latin typeface="Times New Roman" pitchFamily="18" charset="0"/>
                <a:cs typeface="Times New Roman" pitchFamily="18" charset="0"/>
              </a:rPr>
              <a:t>ыдырауына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ықпал</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етеді</a:t>
            </a:r>
            <a:r>
              <a:rPr lang="ru-RU" sz="1200" i="1" dirty="0">
                <a:latin typeface="Times New Roman" pitchFamily="18" charset="0"/>
                <a:cs typeface="Times New Roman" pitchFamily="18" charset="0"/>
              </a:rPr>
              <a:t>.</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latin typeface="Times New Roman" pitchFamily="18" charset="0"/>
                <a:cs typeface="Times New Roman" pitchFamily="18" charset="0"/>
                <a:sym typeface="+mn-ea"/>
              </a:rPr>
              <a:t>төмен</a:t>
            </a:r>
            <a:r>
              <a:rPr lang="kk-KZ" altLang="en-US" sz="12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18 </a:t>
            </a:r>
            <a:r>
              <a:rPr lang="ru-RU" altLang="ru-RU" sz="1100" b="1" dirty="0" err="1">
                <a:latin typeface="Times New Roman" panose="02020603050405020304" pitchFamily="18" charset="0"/>
                <a:cs typeface="Times New Roman" panose="02020603050405020304" pitchFamily="18" charset="0"/>
              </a:rPr>
              <a:t>қарашада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312584895"/>
              </p:ext>
            </p:extLst>
          </p:nvPr>
        </p:nvGraphicFramePr>
        <p:xfrm>
          <a:off x="5047437" y="4509120"/>
          <a:ext cx="4572000" cy="1911702"/>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87368">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88032">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2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8004">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2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2371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0.474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2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0.322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1443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0.188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Онайбаева С./Каралаш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19890</TotalTime>
  <Words>572</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3852</cp:revision>
  <cp:lastPrinted>2021-07-01T07:38:07Z</cp:lastPrinted>
  <dcterms:created xsi:type="dcterms:W3CDTF">2018-03-27T06:03:00Z</dcterms:created>
  <dcterms:modified xsi:type="dcterms:W3CDTF">2025-11-18T06:59:37Z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