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74" d="100"/>
          <a:sy n="74" d="100"/>
        </p:scale>
        <p:origin x="84"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1118127"/>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9973" y="184413"/>
            <a:ext cx="4894975" cy="469359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 sz="13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20</a:t>
            </a:r>
            <a:r>
              <a:rPr lang="kk-KZ" sz="13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қарашаға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smtClean="0">
                <a:solidFill>
                  <a:srgbClr val="000000"/>
                </a:solidFill>
                <a:latin typeface="Times New Roman" panose="02020603050405020304" pitchFamily="18" charset="0"/>
                <a:cs typeface="Times New Roman" panose="02020603050405020304" pitchFamily="18" charset="0"/>
              </a:rPr>
              <a:t>1</a:t>
            </a:r>
            <a:r>
              <a:rPr lang="" sz="1100" b="1" dirty="0" smtClean="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 sz="1100" b="1" dirty="0" smtClean="0">
                <a:solidFill>
                  <a:srgbClr val="000000"/>
                </a:solidFill>
                <a:latin typeface="Times New Roman" panose="02020603050405020304" pitchFamily="18" charset="0"/>
                <a:cs typeface="Times New Roman" panose="02020603050405020304" pitchFamily="18" charset="0"/>
              </a:rPr>
              <a:t>20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smtClean="0">
                <a:latin typeface="Times New Roman" panose="02020603050405020304" pitchFamily="18" charset="0"/>
                <a:ea typeface="Calibri" panose="020F0502020204030204" pitchFamily="34" charset="0"/>
              </a:rPr>
              <a:t>жауын-шашын (көбіне жаңбыр)</a:t>
            </a:r>
            <a:r>
              <a:rPr lang="kk-KZ" sz="1300" dirty="0" smtClean="0">
                <a:effectLst/>
                <a:latin typeface="Times New Roman" panose="02020603050405020304" pitchFamily="18" charset="0"/>
                <a:ea typeface="Calibri" panose="020F0502020204030204" pitchFamily="34" charset="0"/>
              </a:rPr>
              <a:t>. Кей уақыттарда тұман.Оңтүстік-батыстан </a:t>
            </a:r>
            <a:r>
              <a:rPr lang="kk-KZ" sz="1300" dirty="0">
                <a:effectLst/>
                <a:latin typeface="Times New Roman" panose="02020603050405020304" pitchFamily="18" charset="0"/>
                <a:ea typeface="Calibri" panose="020F0502020204030204" pitchFamily="34" charset="0"/>
              </a:rPr>
              <a:t>жел соғады, күші </a:t>
            </a:r>
            <a:r>
              <a:rPr lang="kk-KZ" sz="1300" dirty="0" smtClean="0">
                <a:latin typeface="Times New Roman" panose="02020603050405020304" pitchFamily="18" charset="0"/>
                <a:ea typeface="Calibri" panose="020F0502020204030204" pitchFamily="34" charset="0"/>
              </a:rPr>
              <a:t>9-14 екпіні 15-20</a:t>
            </a:r>
            <a:r>
              <a:rPr lang="kk-KZ" sz="1300" dirty="0" smtClean="0">
                <a:effectLst/>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м/с. </a:t>
            </a:r>
            <a:r>
              <a:rPr lang="ru-RU" sz="1300" dirty="0" err="1">
                <a:effectLst/>
                <a:latin typeface="Times New Roman" panose="02020603050405020304" pitchFamily="18" charset="0"/>
                <a:ea typeface="Calibri" panose="020F0502020204030204" pitchFamily="34" charset="0"/>
              </a:rPr>
              <a:t>Ауа</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температурасы</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түнде</a:t>
            </a:r>
            <a:r>
              <a:rPr lang="ru-RU" sz="1300" dirty="0">
                <a:effectLst/>
                <a:latin typeface="Times New Roman" panose="02020603050405020304" pitchFamily="18" charset="0"/>
                <a:ea typeface="Calibri" panose="020F0502020204030204" pitchFamily="34" charset="0"/>
              </a:rPr>
              <a:t> 0-2 </a:t>
            </a:r>
            <a:r>
              <a:rPr lang="ru-RU" sz="1300" dirty="0" err="1">
                <a:effectLst/>
                <a:latin typeface="Times New Roman" panose="02020603050405020304" pitchFamily="18" charset="0"/>
                <a:ea typeface="Calibri" panose="020F0502020204030204" pitchFamily="34" charset="0"/>
              </a:rPr>
              <a:t>аяз</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күндіз</a:t>
            </a:r>
            <a:r>
              <a:rPr lang="ru-RU" sz="1300" dirty="0">
                <a:effectLst/>
                <a:latin typeface="Times New Roman" panose="02020603050405020304" pitchFamily="18" charset="0"/>
                <a:ea typeface="Calibri" panose="020F0502020204030204" pitchFamily="34" charset="0"/>
              </a:rPr>
              <a:t> </a:t>
            </a:r>
            <a:r>
              <a:rPr lang="ru-RU" sz="1300" dirty="0" smtClean="0">
                <a:latin typeface="Times New Roman" panose="02020603050405020304" pitchFamily="18" charset="0"/>
                <a:ea typeface="Calibri" panose="020F0502020204030204" pitchFamily="34" charset="0"/>
              </a:rPr>
              <a:t>2-4</a:t>
            </a:r>
            <a:r>
              <a:rPr lang="ru-RU" sz="1300" dirty="0" smtClean="0">
                <a:effectLst/>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градус </a:t>
            </a:r>
            <a:r>
              <a:rPr lang="ru-RU" sz="1300" dirty="0" err="1">
                <a:effectLst/>
                <a:latin typeface="Times New Roman" panose="02020603050405020304" pitchFamily="18" charset="0"/>
                <a:ea typeface="Calibri" panose="020F0502020204030204" pitchFamily="34" charset="0"/>
              </a:rPr>
              <a:t>жылы</a:t>
            </a:r>
            <a:r>
              <a:rPr lang="kk-KZ" sz="1300" dirty="0">
                <a:latin typeface="Times New Roman" panose="02020603050405020304" pitchFamily="18" charset="0"/>
                <a:ea typeface="Calibri" panose="020F0502020204030204" pitchFamily="34" charset="0"/>
              </a:rPr>
              <a:t>.</a:t>
            </a:r>
          </a:p>
          <a:p>
            <a:pPr indent="182563" algn="just"/>
            <a:endParaRPr lang="kk-KZ" sz="1200" dirty="0">
              <a:effectLst/>
              <a:latin typeface="Times New Roman" panose="02020603050405020304" pitchFamily="18" charset="0"/>
              <a:ea typeface="Calibri" panose="020F0502020204030204" pitchFamily="34" charset="0"/>
            </a:endParaRPr>
          </a:p>
          <a:p>
            <a:pPr indent="182563" algn="ctr"/>
            <a:r>
              <a:rPr lang="ru-RU" sz="13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 sz="13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a:t>
            </a:r>
            <a:r>
              <a:rPr lang="kk-KZ" sz="13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қарашаға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 sz="1100" b="1" dirty="0" smtClean="0">
                <a:solidFill>
                  <a:srgbClr val="000000"/>
                </a:solidFill>
                <a:latin typeface="Times New Roman" panose="02020603050405020304" pitchFamily="18" charset="0"/>
                <a:cs typeface="Times New Roman" panose="02020603050405020304" pitchFamily="18" charset="0"/>
              </a:rPr>
              <a:t>20</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a:t>
            </a:r>
            <a:r>
              <a:rPr lang=""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 </a:t>
            </a:r>
            <a:r>
              <a:rPr kumimoji="0" lang="kk-KZ" sz="11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latin typeface="Times New Roman" panose="02020603050405020304" pitchFamily="18" charset="0"/>
                <a:ea typeface="Calibri" panose="020F0502020204030204" pitchFamily="34" charset="0"/>
              </a:rPr>
              <a:t> </a:t>
            </a:r>
            <a:r>
              <a:rPr lang="kk-KZ" sz="1300" dirty="0" smtClean="0">
                <a:latin typeface="Times New Roman" panose="02020603050405020304" pitchFamily="18" charset="0"/>
                <a:ea typeface="Calibri" panose="020F0502020204030204" pitchFamily="34" charset="0"/>
              </a:rPr>
              <a:t>түнде жауын-шашын (жаңбыр, қар),</a:t>
            </a:r>
            <a:r>
              <a:rPr lang="kk-KZ" sz="1300" dirty="0">
                <a:latin typeface="Times New Roman" panose="02020603050405020304" pitchFamily="18" charset="0"/>
                <a:ea typeface="Calibri" panose="020F0502020204030204" pitchFamily="34" charset="0"/>
              </a:rPr>
              <a:t> </a:t>
            </a:r>
            <a:r>
              <a:rPr lang="kk-KZ" sz="1300" dirty="0" smtClean="0">
                <a:latin typeface="Times New Roman" panose="02020603050405020304" pitchFamily="18" charset="0"/>
                <a:ea typeface="Calibri" panose="020F0502020204030204" pitchFamily="34" charset="0"/>
              </a:rPr>
              <a:t>көктайғақ.</a:t>
            </a:r>
            <a:r>
              <a:rPr lang="kk-KZ" sz="1300" dirty="0" smtClean="0">
                <a:latin typeface="Times New Roman" panose="02020603050405020304" pitchFamily="18" charset="0"/>
                <a:ea typeface="Calibri" panose="020F0502020204030204" pitchFamily="34" charset="0"/>
              </a:rPr>
              <a:t> </a:t>
            </a:r>
            <a:r>
              <a:rPr lang="kk-KZ" sz="1300" dirty="0" smtClean="0">
                <a:latin typeface="Times New Roman" panose="02020603050405020304" pitchFamily="18" charset="0"/>
                <a:ea typeface="Calibri" panose="020F0502020204030204" pitchFamily="34" charset="0"/>
              </a:rPr>
              <a:t>Солт</a:t>
            </a:r>
            <a:r>
              <a:rPr lang="kk-KZ" sz="1300" dirty="0" smtClean="0">
                <a:effectLst/>
                <a:latin typeface="Times New Roman" panose="02020603050405020304" pitchFamily="18" charset="0"/>
                <a:ea typeface="Calibri" panose="020F0502020204030204" pitchFamily="34" charset="0"/>
              </a:rPr>
              <a:t>үстік-батыстан </a:t>
            </a:r>
            <a:r>
              <a:rPr lang="kk-KZ" sz="1300" dirty="0">
                <a:effectLst/>
                <a:latin typeface="Times New Roman" panose="02020603050405020304" pitchFamily="18" charset="0"/>
                <a:ea typeface="Calibri" panose="020F0502020204030204" pitchFamily="34" charset="0"/>
              </a:rPr>
              <a:t>жел соғады, күші </a:t>
            </a:r>
            <a:r>
              <a:rPr lang="kk-KZ" sz="1300" dirty="0" smtClean="0">
                <a:latin typeface="Times New Roman" panose="02020603050405020304" pitchFamily="18" charset="0"/>
                <a:ea typeface="Calibri" panose="020F0502020204030204" pitchFamily="34" charset="0"/>
              </a:rPr>
              <a:t>9-14</a:t>
            </a:r>
            <a:r>
              <a:rPr lang="kk-KZ" sz="1300" dirty="0" smtClean="0">
                <a:effectLst/>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м/с. Ауа температурасы 0-2 градус </a:t>
            </a:r>
            <a:r>
              <a:rPr lang="kk-KZ" sz="1300" dirty="0" smtClean="0">
                <a:latin typeface="Times New Roman" panose="02020603050405020304" pitchFamily="18" charset="0"/>
                <a:ea typeface="Calibri" panose="020F0502020204030204" pitchFamily="34" charset="0"/>
              </a:rPr>
              <a:t>аяз</a:t>
            </a:r>
            <a:r>
              <a:rPr lang="ru-RU" sz="1300" dirty="0" smtClean="0">
                <a:latin typeface="Times New Roman" panose="02020603050405020304" pitchFamily="18" charset="0"/>
                <a:ea typeface="Calibri" panose="020F0502020204030204" pitchFamily="34" charset="0"/>
              </a:rPr>
              <a:t>.</a:t>
            </a:r>
            <a:endParaRPr lang="kk-KZ" sz="1300" dirty="0">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ыдырауына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a:t>
            </a:r>
            <a:r>
              <a:rPr lang="" altLang="ru-RU" sz="1100" b="1" dirty="0" smtClean="0">
                <a:latin typeface="Times New Roman" panose="02020603050405020304" pitchFamily="18" charset="0"/>
                <a:cs typeface="Times New Roman" panose="02020603050405020304" pitchFamily="18" charset="0"/>
              </a:rPr>
              <a:t>9</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қарашада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11" name="Таблица 2">
            <a:extLst>
              <a:ext uri="{FF2B5EF4-FFF2-40B4-BE49-F238E27FC236}">
                <a16:creationId xmlns:a16="http://schemas.microsoft.com/office/drawing/2014/main" xmlns="" id="{F5566D36-4167-4428-AA92-25A2ACED2F82}"/>
              </a:ext>
            </a:extLst>
          </p:cNvPr>
          <p:cNvGraphicFramePr>
            <a:graphicFrameLocks noGrp="1"/>
          </p:cNvGraphicFramePr>
          <p:nvPr>
            <p:extLst>
              <p:ext uri="{D42A27DB-BD31-4B8C-83A1-F6EECF244321}">
                <p14:modId xmlns:p14="http://schemas.microsoft.com/office/powerpoint/2010/main" val="4239227938"/>
              </p:ext>
            </p:extLst>
          </p:nvPr>
        </p:nvGraphicFramePr>
        <p:xfrm>
          <a:off x="5047437" y="4509120"/>
          <a:ext cx="4572000" cy="191170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xmlns="" val="20000"/>
                    </a:ext>
                  </a:extLst>
                </a:gridCol>
                <a:gridCol w="1411996">
                  <a:extLst>
                    <a:ext uri="{9D8B030D-6E8A-4147-A177-3AD203B41FA5}">
                      <a16:colId xmlns:a16="http://schemas.microsoft.com/office/drawing/2014/main" xmlns="" val="20001"/>
                    </a:ext>
                  </a:extLst>
                </a:gridCol>
                <a:gridCol w="1409113">
                  <a:extLst>
                    <a:ext uri="{9D8B030D-6E8A-4147-A177-3AD203B41FA5}">
                      <a16:colId xmlns:a16="http://schemas.microsoft.com/office/drawing/2014/main" xmlns="" val="20002"/>
                    </a:ext>
                  </a:extLst>
                </a:gridCol>
              </a:tblGrid>
              <a:tr h="38736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80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0.025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0.017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23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0.045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1099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0.22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37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0.186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99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0.246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Жолдыбай Н</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20004</TotalTime>
  <Words>556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3855</cp:revision>
  <cp:lastPrinted>2021-07-01T07:38:07Z</cp:lastPrinted>
  <dcterms:created xsi:type="dcterms:W3CDTF">2018-03-27T06:03:00Z</dcterms:created>
  <dcterms:modified xsi:type="dcterms:W3CDTF">2025-11-19T08:38:30Z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