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83572130"/>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№323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2092881"/>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20 қарашаға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19 </a:t>
            </a:r>
            <a:r>
              <a:rPr 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 </a:t>
            </a:r>
            <a:r>
              <a:rPr 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Оңтүстік-батыстан жел соғады, күші </a:t>
            </a:r>
            <a:r>
              <a:rPr lang="kk-KZ" altLang="ru-RU" sz="1200" dirty="0" smtClean="0">
                <a:latin typeface="Times New Roman" panose="02020603050405020304" pitchFamily="18" charset="0"/>
                <a:cs typeface="Times New Roman" panose="02020603050405020304" pitchFamily="18" charset="0"/>
              </a:rPr>
              <a:t>1-6 </a:t>
            </a:r>
            <a:r>
              <a:rPr lang="kk-KZ" altLang="ru-RU" sz="1200" dirty="0">
                <a:latin typeface="Times New Roman" panose="02020603050405020304" pitchFamily="18" charset="0"/>
                <a:cs typeface="Times New Roman" panose="02020603050405020304" pitchFamily="18" charset="0"/>
              </a:rPr>
              <a:t>м/с. Ауа температурасы түнде </a:t>
            </a:r>
            <a:r>
              <a:rPr lang="kk-KZ" altLang="ru-RU" sz="1200" dirty="0" smtClean="0">
                <a:latin typeface="Times New Roman" panose="02020603050405020304" pitchFamily="18" charset="0"/>
                <a:cs typeface="Times New Roman" panose="02020603050405020304" pitchFamily="18" charset="0"/>
              </a:rPr>
              <a:t>4-6 </a:t>
            </a:r>
            <a:r>
              <a:rPr lang="kk-KZ" altLang="ru-RU" sz="1200" dirty="0">
                <a:latin typeface="Times New Roman" panose="02020603050405020304" pitchFamily="18" charset="0"/>
                <a:cs typeface="Times New Roman" panose="02020603050405020304" pitchFamily="18" charset="0"/>
              </a:rPr>
              <a:t>градус аяз, күндіз 5-7 градус жылы.</a:t>
            </a:r>
          </a:p>
          <a:p>
            <a:pPr algn="just"/>
            <a:endParaRPr lang="kk-KZ" altLang="ru-RU" sz="1200"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21 қарашаға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ru-RU" sz="1150" b="1" dirty="0">
                <a:latin typeface="Times New Roman" panose="02020603050405020304" pitchFamily="18" charset="0"/>
                <a:cs typeface="Times New Roman" panose="02020603050405020304" pitchFamily="18" charset="0"/>
              </a:rPr>
              <a:t>20 </a:t>
            </a:r>
            <a:r>
              <a:rPr lang="ru-RU" sz="1150" b="1" dirty="0" err="1">
                <a:latin typeface="Times New Roman" panose="02020603050405020304" pitchFamily="18" charset="0"/>
                <a:cs typeface="Times New Roman" panose="02020603050405020304" pitchFamily="18" charset="0"/>
              </a:rPr>
              <a:t>қараша</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21 </a:t>
            </a:r>
            <a:r>
              <a:rPr lang="ru-RU" sz="1150" b="1" dirty="0" err="1">
                <a:latin typeface="Times New Roman" panose="02020603050405020304" pitchFamily="18" charset="0"/>
                <a:cs typeface="Times New Roman" panose="02020603050405020304" pitchFamily="18" charset="0"/>
              </a:rPr>
              <a:t>қараша</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smtClean="0">
                <a:latin typeface="Times New Roman" panose="02020603050405020304" pitchFamily="18" charset="0"/>
                <a:cs typeface="Times New Roman" panose="02020603050405020304" pitchFamily="18" charset="0"/>
              </a:rPr>
              <a:t>жауын-шашынсыз. </a:t>
            </a:r>
            <a:r>
              <a:rPr lang="ru-RU" sz="1150" dirty="0" err="1">
                <a:latin typeface="Times New Roman" panose="02020603050405020304" pitchFamily="18" charset="0"/>
                <a:cs typeface="Times New Roman" panose="02020603050405020304" pitchFamily="18" charset="0"/>
              </a:rPr>
              <a:t>Оңтүстік-батыстан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1-3 </a:t>
            </a:r>
            <a:r>
              <a:rPr lang="ru-RU" sz="1150" dirty="0">
                <a:latin typeface="Times New Roman" panose="02020603050405020304" pitchFamily="18" charset="0"/>
                <a:cs typeface="Times New Roman" panose="02020603050405020304" pitchFamily="18" charset="0"/>
              </a:rPr>
              <a:t>градус </a:t>
            </a:r>
            <a:r>
              <a:rPr lang="ru-RU" sz="1150" dirty="0" err="1" smtClean="0">
                <a:latin typeface="Times New Roman" panose="02020603050405020304" pitchFamily="18" charset="0"/>
                <a:cs typeface="Times New Roman" panose="02020603050405020304" pitchFamily="18" charset="0"/>
              </a:rPr>
              <a:t>аяз</a:t>
            </a:r>
            <a:r>
              <a:rPr lang="ru-RU" sz="1150" dirty="0" smtClean="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19 қарашаға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a:t>
            </a:r>
            <a:r>
              <a:rPr lang="kk-KZ" altLang="en-US" sz="1200" b="1">
                <a:solidFill>
                  <a:schemeClr val="tx1"/>
                </a:solidFill>
                <a:latin typeface="Times New Roman" pitchFamily="18" charset="0"/>
                <a:cs typeface="Times New Roman" pitchFamily="18" charset="0"/>
                <a:sym typeface="+mn-ea"/>
              </a:rPr>
              <a:t> </a:t>
            </a:r>
            <a:r>
              <a:rPr lang="kk-KZ" altLang="en-US" sz="1200" b="1" smtClean="0">
                <a:solidFill>
                  <a:schemeClr val="tx1"/>
                </a:solidFill>
                <a:latin typeface="Times New Roman" pitchFamily="18" charset="0"/>
                <a:cs typeface="Times New Roman" pitchFamily="18" charset="0"/>
                <a:sym typeface="+mn-ea"/>
              </a:rPr>
              <a:t>жиналуына </a:t>
            </a:r>
            <a:r>
              <a:rPr lang="kk-KZ" altLang="en-US" sz="120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a:t>
            </a:r>
            <a:r>
              <a:rPr lang="kk-KZ" altLang="en-US" sz="1200"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410841402"/>
              </p:ext>
            </p:extLst>
          </p:nvPr>
        </p:nvGraphicFramePr>
        <p:xfrm>
          <a:off x="4887749" y="4178852"/>
          <a:ext cx="4781606" cy="1205910"/>
        </p:xfrm>
        <a:graphic>
          <a:graphicData uri="http://schemas.openxmlformats.org/drawingml/2006/table">
            <a:tbl>
              <a:tblPr firstRow="1" bandRow="1">
                <a:tableStyleId>{5C22544A-7EE6-4342-B048-85BDC9FD1C3A}</a:tableStyleId>
              </a:tblPr>
              <a:tblGrid>
                <a:gridCol w="1793443">
                  <a:extLst>
                    <a:ext uri="{9D8B030D-6E8A-4147-A177-3AD203B41FA5}">
                      <a16:colId xmlns:a16="http://schemas.microsoft.com/office/drawing/2014/main" xmlns="" val="3583770891"/>
                    </a:ext>
                  </a:extLst>
                </a:gridCol>
                <a:gridCol w="1435564">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474284">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55939">
                <a:tc>
                  <a:txBody>
                    <a:bodyPr/>
                    <a:lstStyle/>
                    <a:p>
                      <a:r>
                        <a:rPr lang="ru-RU" sz="1100" dirty="0" err="1" smtClean="0">
                          <a:solidFill>
                            <a:schemeClr val="tx1"/>
                          </a:solidFill>
                          <a:latin typeface="Times New Roman" panose="02020603050405020304" pitchFamily="18" charset="0"/>
                          <a:cs typeface="Times New Roman" panose="02020603050405020304" pitchFamily="18" charset="0"/>
                        </a:rPr>
                        <a:t>Көміртегі</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о</a:t>
                      </a:r>
                      <a:r>
                        <a:rPr lang="ru-RU" sz="1100" dirty="0" err="1" smtClean="0">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00131">
                <a:tc>
                  <a:txBody>
                    <a:bodyPr/>
                    <a:lstStyle/>
                    <a:p>
                      <a:r>
                        <a:rPr lang="ru-RU" sz="1100" dirty="0" smtClean="0">
                          <a:solidFill>
                            <a:schemeClr val="tx1"/>
                          </a:solidFill>
                          <a:latin typeface="Times New Roman" panose="02020603050405020304" pitchFamily="18" charset="0"/>
                          <a:cs typeface="Times New Roman" panose="02020603050405020304" pitchFamily="18" charset="0"/>
                        </a:rPr>
                        <a:t>Азот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д</a:t>
                      </a:r>
                      <a:r>
                        <a:rPr lang="ru-RU" sz="1100" dirty="0" err="1" smtClean="0">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38683">
                <a:tc>
                  <a:txBody>
                    <a:bodyPr/>
                    <a:lstStyle/>
                    <a:p>
                      <a:r>
                        <a:rPr lang="ru-RU" sz="1100" dirty="0" smtClean="0">
                          <a:solidFill>
                            <a:schemeClr val="tx1"/>
                          </a:solidFill>
                          <a:latin typeface="Times New Roman" panose="02020603050405020304" pitchFamily="18" charset="0"/>
                          <a:cs typeface="Times New Roman" panose="02020603050405020304" pitchFamily="18" charset="0"/>
                        </a:rPr>
                        <a:t>Азот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о</a:t>
                      </a:r>
                      <a:r>
                        <a:rPr lang="ru-RU" sz="1100" dirty="0" err="1" smtClean="0">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65568" y="1484784"/>
            <a:ext cx="826323" cy="369332"/>
          </a:xfrm>
          <a:prstGeom prst="rect">
            <a:avLst/>
          </a:prstGeom>
        </p:spPr>
        <p:txBody>
          <a:bodyPr wrap="squar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27503</TotalTime>
  <Words>546</Words>
  <Application>Microsoft Office PowerPoint</Application>
  <PresentationFormat>Лист A4 (210x297 мм)</PresentationFormat>
  <Paragraphs>89</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5021</cp:revision>
  <cp:lastPrinted>2021-07-01T07:38:07Z</cp:lastPrinted>
  <dcterms:created xsi:type="dcterms:W3CDTF">2018-03-27T06:03:00Z</dcterms:created>
  <dcterms:modified xsi:type="dcterms:W3CDTF">2025-11-19T07:11:06Z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