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77" d="100"/>
          <a:sy n="77" d="100"/>
        </p:scale>
        <p:origin x="96"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627811169"/>
              </p:ext>
            </p:extLst>
          </p:nvPr>
        </p:nvGraphicFramePr>
        <p:xfrm>
          <a:off x="307975" y="25003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68081" y="179524"/>
            <a:ext cx="4794250" cy="2382191"/>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2</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1</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smtClean="0">
                <a:latin typeface="Times New Roman" panose="02020603050405020304" pitchFamily="18" charset="0"/>
                <a:cs typeface="Times New Roman" pitchFamily="18" charset="0"/>
              </a:rPr>
              <a:t>дейін</a:t>
            </a:r>
            <a:endParaRPr lang="ru-RU" altLang="ru-RU" sz="1200" b="1" dirty="0" smtClean="0">
              <a:latin typeface="Times New Roman" panose="02020603050405020304" pitchFamily="18" charset="0"/>
              <a:cs typeface="Times New Roman" pitchFamily="18" charset="0"/>
            </a:endParaRPr>
          </a:p>
          <a:p>
            <a:pPr algn="ctr" hangingPunct="1">
              <a:spcBef>
                <a:spcPts val="0"/>
              </a:spcBef>
              <a:buNone/>
              <a:defRPr/>
            </a:pP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жауын-шашын</a:t>
            </a:r>
            <a:r>
              <a:rPr lang="" sz="1200" dirty="0" smtClean="0">
                <a:solidFill>
                  <a:prstClr val="black"/>
                </a:solidFill>
                <a:latin typeface="Times New Roman" panose="02020603050405020304" pitchFamily="18" charset="0"/>
                <a:cs typeface="Times New Roman" pitchFamily="18" charset="0"/>
              </a:rPr>
              <a:t>сыз. К</a:t>
            </a:r>
            <a:r>
              <a:rPr lang="kk-KZ" sz="1200" dirty="0" smtClean="0">
                <a:solidFill>
                  <a:prstClr val="black"/>
                </a:solidFill>
                <a:latin typeface="Times New Roman" panose="02020603050405020304" pitchFamily="18" charset="0"/>
                <a:cs typeface="Times New Roman" pitchFamily="18" charset="0"/>
              </a:rPr>
              <a:t>өктайғақ</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Түнде </a:t>
            </a:r>
            <a:r>
              <a:rPr lang="kk-KZ" sz="1200" dirty="0">
                <a:solidFill>
                  <a:prstClr val="black"/>
                </a:solidFill>
                <a:latin typeface="Times New Roman" panose="02020603050405020304" pitchFamily="18" charset="0"/>
                <a:cs typeface="Times New Roman" pitchFamily="18" charset="0"/>
              </a:rPr>
              <a:t>және таңертең тұман. </a:t>
            </a:r>
            <a:r>
              <a:rPr lang="" sz="1200" dirty="0" smtClean="0">
                <a:solidFill>
                  <a:prstClr val="black"/>
                </a:solidFill>
                <a:latin typeface="Times New Roman" panose="02020603050405020304" pitchFamily="18" charset="0"/>
                <a:cs typeface="Times New Roman" pitchFamily="18" charset="0"/>
              </a:rPr>
              <a:t>Сол</a:t>
            </a:r>
            <a:r>
              <a:rPr lang="kk-KZ" sz="1200" dirty="0" smtClean="0">
                <a:solidFill>
                  <a:prstClr val="black"/>
                </a:solidFill>
                <a:latin typeface="Times New Roman" panose="02020603050405020304" pitchFamily="18" charset="0"/>
                <a:cs typeface="Times New Roman" pitchFamily="18" charset="0"/>
              </a:rPr>
              <a:t>түстік-батыстан </a:t>
            </a:r>
            <a:r>
              <a:rPr lang="kk-KZ" sz="1200" dirty="0" smtClean="0">
                <a:solidFill>
                  <a:prstClr val="black"/>
                </a:solidFill>
                <a:latin typeface="Times New Roman" panose="02020603050405020304" pitchFamily="18" charset="0"/>
                <a:cs typeface="Times New Roman" pitchFamily="18" charset="0"/>
              </a:rPr>
              <a:t>соғатын жел </a:t>
            </a:r>
            <a:r>
              <a:rPr lang="" sz="1200" dirty="0" smtClean="0">
                <a:solidFill>
                  <a:prstClr val="black"/>
                </a:solidFill>
                <a:latin typeface="Times New Roman" panose="02020603050405020304" pitchFamily="18" charset="0"/>
                <a:cs typeface="Times New Roman" pitchFamily="18" charset="0"/>
              </a:rPr>
              <a:t>о</a:t>
            </a:r>
            <a:r>
              <a:rPr lang="kk-KZ" sz="1200" dirty="0">
                <a:solidFill>
                  <a:prstClr val="black"/>
                </a:solidFill>
                <a:latin typeface="Times New Roman" panose="02020603050405020304" pitchFamily="18" charset="0"/>
                <a:cs typeface="Times New Roman" pitchFamily="18" charset="0"/>
              </a:rPr>
              <a:t>ңтүстік-батысқа </a:t>
            </a:r>
            <a:r>
              <a:rPr lang="kk-KZ" sz="1200" dirty="0" smtClean="0">
                <a:solidFill>
                  <a:prstClr val="black"/>
                </a:solidFill>
                <a:latin typeface="Times New Roman" panose="02020603050405020304" pitchFamily="18" charset="0"/>
                <a:cs typeface="Times New Roman" pitchFamily="18" charset="0"/>
              </a:rPr>
              <a:t>ауысады</a:t>
            </a:r>
            <a:r>
              <a:rPr lang=""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күші </a:t>
            </a:r>
            <a:r>
              <a:rPr lang="kk-KZ" sz="1200" dirty="0">
                <a:solidFill>
                  <a:prstClr val="black"/>
                </a:solidFill>
                <a:latin typeface="Times New Roman" panose="02020603050405020304" pitchFamily="18" charset="0"/>
                <a:cs typeface="Times New Roman" pitchFamily="18" charset="0"/>
              </a:rPr>
              <a:t>түнде 2-7, күндіз </a:t>
            </a:r>
            <a:r>
              <a:rPr lang="kk-KZ" sz="1200" dirty="0" smtClean="0">
                <a:solidFill>
                  <a:prstClr val="black"/>
                </a:solidFill>
                <a:latin typeface="Times New Roman" panose="02020603050405020304" pitchFamily="18" charset="0"/>
                <a:cs typeface="Times New Roman" pitchFamily="18" charset="0"/>
              </a:rPr>
              <a:t>9-14</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м/с</a:t>
            </a:r>
            <a:r>
              <a:rPr lang="kk-KZ" sz="1200" dirty="0" smtClean="0">
                <a:solidFill>
                  <a:prstClr val="black"/>
                </a:solidFill>
                <a:latin typeface="Times New Roman" panose="02020603050405020304" pitchFamily="18" charset="0"/>
                <a:cs typeface="Times New Roman" pitchFamily="18" charset="0"/>
              </a:rPr>
              <a:t>. Ауа температурасы </a:t>
            </a:r>
            <a:r>
              <a:rPr lang="kk-KZ" sz="1200" dirty="0" smtClean="0">
                <a:solidFill>
                  <a:prstClr val="black"/>
                </a:solidFill>
                <a:latin typeface="Times New Roman" panose="02020603050405020304" pitchFamily="18" charset="0"/>
                <a:cs typeface="Times New Roman" pitchFamily="18" charset="0"/>
              </a:rPr>
              <a:t>түнде</a:t>
            </a:r>
            <a:r>
              <a:rPr lang="" sz="1200" dirty="0" smtClean="0">
                <a:solidFill>
                  <a:prstClr val="black"/>
                </a:solidFill>
                <a:latin typeface="Times New Roman" panose="02020603050405020304" pitchFamily="18" charset="0"/>
                <a:cs typeface="Times New Roman" pitchFamily="18" charset="0"/>
              </a:rPr>
              <a:t> 6-8 градус аяз, </a:t>
            </a:r>
            <a:r>
              <a:rPr lang="kk-KZ" sz="1200" dirty="0">
                <a:solidFill>
                  <a:prstClr val="black"/>
                </a:solidFill>
                <a:latin typeface="Times New Roman" panose="02020603050405020304" pitchFamily="18" charset="0"/>
                <a:cs typeface="Times New Roman" pitchFamily="18" charset="0"/>
              </a:rPr>
              <a:t>күндіз </a:t>
            </a:r>
            <a:r>
              <a:rPr lang="" sz="1200" dirty="0">
                <a:solidFill>
                  <a:prstClr val="black"/>
                </a:solidFill>
                <a:latin typeface="Times New Roman" panose="02020603050405020304" pitchFamily="18" charset="0"/>
                <a:cs typeface="Times New Roman" pitchFamily="18" charset="0"/>
              </a:rPr>
              <a:t>0</a:t>
            </a:r>
            <a:r>
              <a:rPr lang="kk-KZ" sz="1200" dirty="0" smtClean="0">
                <a:solidFill>
                  <a:prstClr val="black"/>
                </a:solidFill>
                <a:latin typeface="Times New Roman" panose="02020603050405020304" pitchFamily="18" charset="0"/>
                <a:cs typeface="Times New Roman" pitchFamily="18" charset="0"/>
              </a:rPr>
              <a:t> градус</a:t>
            </a:r>
            <a:r>
              <a:rPr lang="" sz="1200" dirty="0" smtClean="0">
                <a:solidFill>
                  <a:prstClr val="black"/>
                </a:solidFill>
                <a:latin typeface="Times New Roman" panose="02020603050405020304" pitchFamily="18" charset="0"/>
                <a:cs typeface="Times New Roman" pitchFamily="18" charset="0"/>
              </a:rPr>
              <a:t> шамасында</a:t>
            </a:r>
            <a:r>
              <a:rPr lang="kk-KZ" sz="1200" dirty="0" smtClean="0">
                <a:solidFill>
                  <a:prstClr val="black"/>
                </a:solidFill>
                <a:latin typeface="Times New Roman" panose="02020603050405020304" pitchFamily="18" charset="0"/>
                <a:cs typeface="Times New Roman" pitchFamily="18" charset="0"/>
              </a:rPr>
              <a:t>.</a:t>
            </a:r>
            <a:endParaRPr lang="ru-RU" altLang="ru-RU" sz="1200" b="1" dirty="0" smtClean="0">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3</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2</a:t>
            </a:r>
            <a:r>
              <a:rPr lang="kk-KZ"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2</a:t>
            </a:r>
            <a:r>
              <a:rPr lang="" sz="1200" b="1" dirty="0" smtClean="0">
                <a:latin typeface="Times New Roman" panose="02020603050405020304" pitchFamily="18" charset="0"/>
                <a:cs typeface="Times New Roman" pitchFamily="18" charset="0"/>
              </a:rPr>
              <a:t>3</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smtClean="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жауын-шашынсыз.</a:t>
            </a:r>
            <a:r>
              <a:rPr lang="" sz="1200" dirty="0" smtClean="0">
                <a:solidFill>
                  <a:prstClr val="black"/>
                </a:solidFill>
                <a:latin typeface="Times New Roman" panose="02020603050405020304" pitchFamily="18" charset="0"/>
                <a:cs typeface="Times New Roman" pitchFamily="18" charset="0"/>
              </a:rPr>
              <a:t> О</a:t>
            </a:r>
            <a:r>
              <a:rPr lang="kk-KZ" sz="1200" dirty="0" smtClean="0">
                <a:solidFill>
                  <a:prstClr val="black"/>
                </a:solidFill>
                <a:latin typeface="Times New Roman" panose="02020603050405020304" pitchFamily="18" charset="0"/>
                <a:cs typeface="Times New Roman" pitchFamily="18" charset="0"/>
              </a:rPr>
              <a:t>ңтүстік-</a:t>
            </a:r>
            <a:r>
              <a:rPr lang="" sz="1200" dirty="0" smtClean="0">
                <a:solidFill>
                  <a:prstClr val="black"/>
                </a:solidFill>
                <a:latin typeface="Times New Roman" panose="02020603050405020304" pitchFamily="18" charset="0"/>
                <a:cs typeface="Times New Roman" pitchFamily="18" charset="0"/>
              </a:rPr>
              <a:t>бат</a:t>
            </a:r>
            <a:r>
              <a:rPr lang="kk-KZ" sz="1200" dirty="0" smtClean="0">
                <a:solidFill>
                  <a:prstClr val="black"/>
                </a:solidFill>
                <a:latin typeface="Times New Roman" panose="02020603050405020304" pitchFamily="18" charset="0"/>
                <a:cs typeface="Times New Roman" pitchFamily="18" charset="0"/>
              </a:rPr>
              <a:t>ыстан </a:t>
            </a:r>
            <a:r>
              <a:rPr lang="kk-KZ" sz="1200" dirty="0" smtClean="0">
                <a:solidFill>
                  <a:prstClr val="black"/>
                </a:solidFill>
                <a:latin typeface="Times New Roman" panose="02020603050405020304" pitchFamily="18" charset="0"/>
                <a:cs typeface="Times New Roman" pitchFamily="18" charset="0"/>
              </a:rPr>
              <a:t>жел соғады, күші </a:t>
            </a:r>
            <a:r>
              <a:rPr lang="" sz="1200" dirty="0" smtClean="0">
                <a:solidFill>
                  <a:prstClr val="black"/>
                </a:solidFill>
                <a:latin typeface="Times New Roman" panose="02020603050405020304" pitchFamily="18" charset="0"/>
                <a:cs typeface="Times New Roman" pitchFamily="18" charset="0"/>
              </a:rPr>
              <a:t>9-14</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 sz="1200" dirty="0" smtClean="0">
                <a:solidFill>
                  <a:prstClr val="black"/>
                </a:solidFill>
                <a:latin typeface="Times New Roman" panose="02020603050405020304" pitchFamily="18" charset="0"/>
                <a:cs typeface="Times New Roman" pitchFamily="18" charset="0"/>
              </a:rPr>
              <a:t> 0-2 градус жылы.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4261176577"/>
              </p:ext>
            </p:extLst>
          </p:nvPr>
        </p:nvGraphicFramePr>
        <p:xfrm>
          <a:off x="4901014" y="6366960"/>
          <a:ext cx="4787900" cy="320675"/>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0" name="Прямоугольник 21"/>
          <p:cNvSpPr>
            <a:spLocks noChangeArrowheads="1"/>
          </p:cNvSpPr>
          <p:nvPr/>
        </p:nvSpPr>
        <p:spPr bwMode="auto">
          <a:xfrm>
            <a:off x="4919663" y="3838159"/>
            <a:ext cx="4857750" cy="461962"/>
          </a:xfrm>
          <a:prstGeom prst="rect">
            <a:avLst/>
          </a:prstGeom>
          <a:noFill/>
          <a:ln>
            <a:noFill/>
          </a:ln>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63153" y="2673051"/>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жиналуына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kk-KZ" altLang="en-US" sz="120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a:solidFill>
                  <a:schemeClr val="tx1"/>
                </a:solidFill>
                <a:latin typeface="Times New Roman" pitchFamily="18" charset="0"/>
                <a:cs typeface="Times New Roman" pitchFamily="18" charset="0"/>
                <a:sym typeface="+mn-ea"/>
              </a:rPr>
              <a:t>көтеріңкі</a:t>
            </a:r>
            <a:r>
              <a:rPr lang="kk-KZ" altLang="en-US" sz="1200">
                <a:solidFill>
                  <a:schemeClr val="tx1"/>
                </a:solidFill>
                <a:latin typeface="Times New Roman" pitchFamily="18" charset="0"/>
                <a:cs typeface="Times New Roman" pitchFamily="18" charset="0"/>
                <a:sym typeface="+mn-ea"/>
              </a:rPr>
              <a:t> болады </a:t>
            </a:r>
            <a:r>
              <a:rPr lang="kk-KZ" altLang="en-US" sz="1200">
                <a:solidFill>
                  <a:schemeClr val="tx1"/>
                </a:solidFill>
                <a:latin typeface="Times New Roman" pitchFamily="18" charset="0"/>
                <a:cs typeface="Times New Roman" pitchFamily="18" charset="0"/>
                <a:sym typeface="+mn-ea"/>
              </a:rPr>
              <a:t>деп </a:t>
            </a:r>
            <a:r>
              <a:rPr lang="kk-KZ" altLang="en-US" sz="1200" smtClean="0">
                <a:solidFill>
                  <a:schemeClr val="tx1"/>
                </a:solidFill>
                <a:latin typeface="Times New Roman" pitchFamily="18" charset="0"/>
                <a:cs typeface="Times New Roman" pitchFamily="18" charset="0"/>
                <a:sym typeface="+mn-ea"/>
              </a:rPr>
              <a:t>күтілуде</a:t>
            </a:r>
            <a:r>
              <a:rPr lang="kk-KZ" altLang="en-US" sz="1200" smtClean="0">
                <a:solidFill>
                  <a:schemeClr val="tx1"/>
                </a:solidFill>
                <a:latin typeface="Times New Roman" pitchFamily="18" charset="0"/>
                <a:cs typeface="Times New Roman" pitchFamily="18" charset="0"/>
                <a:sym typeface="+mn-ea"/>
              </a:rPr>
              <a:t>.</a:t>
            </a:r>
            <a:r>
              <a:rPr lang="ru-RU" sz="1200" dirty="0" smtClean="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4992495" y="356802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a16="http://schemas.microsoft.com/office/drawing/2014/main" xmlns="" id="{7DDC8809-A466-428C-909B-43477724EEF1}"/>
              </a:ext>
            </a:extLst>
          </p:cNvPr>
          <p:cNvGraphicFramePr/>
          <p:nvPr>
            <p:extLst>
              <p:ext uri="{D42A27DB-BD31-4B8C-83A1-F6EECF244321}">
                <p14:modId xmlns:p14="http://schemas.microsoft.com/office/powerpoint/2010/main" val="2442811361"/>
              </p:ext>
            </p:extLst>
          </p:nvPr>
        </p:nvGraphicFramePr>
        <p:xfrm>
          <a:off x="5046580" y="4373857"/>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12</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13</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761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46</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4</a:t>
                      </a: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90307" y="6420187"/>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Айгисинова Н. /Жандосова 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extLst>
              <p:ext uri="{D42A27DB-BD31-4B8C-83A1-F6EECF244321}">
                <p14:modId xmlns:p14="http://schemas.microsoft.com/office/powerpoint/2010/main" val="3312142654"/>
              </p:ext>
            </p:extLst>
          </p:nvPr>
        </p:nvGraphicFramePr>
        <p:xfrm>
          <a:off x="5167313" y="54082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27940</TotalTime>
  <Words>548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3879</cp:revision>
  <cp:lastPrinted>2021-07-01T07:38:07Z</cp:lastPrinted>
  <dcterms:created xsi:type="dcterms:W3CDTF">2018-03-27T06:03:00Z</dcterms:created>
  <dcterms:modified xsi:type="dcterms:W3CDTF">2025-11-21T07:57:12Z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