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112" d="100"/>
          <a:sy n="112" d="100"/>
        </p:scale>
        <p:origin x="202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88735"/>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08307606"/>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325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21 қараша</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52856" y="215900"/>
            <a:ext cx="4712545" cy="1862048"/>
          </a:xfrm>
          <a:prstGeom prst="rect">
            <a:avLst/>
          </a:prstGeom>
        </p:spPr>
        <p:txBody>
          <a:bodyPr wrap="square">
            <a:spAutoFit/>
          </a:bodyPr>
          <a:lstStyle/>
          <a:p>
            <a:pPr lvl="0" algn="ctr"/>
            <a:r>
              <a:rPr lang="ru-RU" altLang="ru-RU" sz="1150" b="1" dirty="0" err="1">
                <a:latin typeface="Times New Roman" pitchFamily="18" charset="0"/>
                <a:cs typeface="Times New Roman" pitchFamily="18" charset="0"/>
              </a:rPr>
              <a:t>Ақтөбе</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endParaRPr lang="ru-RU" altLang="ru-RU" sz="1150" b="1" dirty="0">
              <a:latin typeface="Times New Roman" pitchFamily="18" charset="0"/>
              <a:cs typeface="Times New Roman" pitchFamily="18" charset="0"/>
            </a:endParaRPr>
          </a:p>
          <a:p>
            <a:pPr algn="ctr"/>
            <a:r>
              <a:rPr lang="kk-KZ" sz="1150" b="1" dirty="0" smtClean="0">
                <a:latin typeface="Times New Roman" panose="02020603050405020304" pitchFamily="18" charset="0"/>
                <a:cs typeface="Times New Roman" panose="02020603050405020304" pitchFamily="18" charset="0"/>
              </a:rPr>
              <a:t>22 қарашаға </a:t>
            </a:r>
            <a:r>
              <a:rPr lang="kk-KZ" altLang="ru-RU" sz="1150" b="1" dirty="0" smtClean="0">
                <a:latin typeface="Times New Roman" pitchFamily="18" charset="0"/>
                <a:cs typeface="Times New Roman" pitchFamily="18" charset="0"/>
              </a:rPr>
              <a:t>ауа-райы </a:t>
            </a:r>
            <a:r>
              <a:rPr lang="kk-KZ" altLang="ru-RU" sz="1150" b="1" dirty="0">
                <a:latin typeface="Times New Roman" pitchFamily="18" charset="0"/>
                <a:cs typeface="Times New Roman" pitchFamily="18" charset="0"/>
              </a:rPr>
              <a:t>болжамы</a:t>
            </a:r>
            <a:endParaRPr lang="ru-RU" altLang="ru-RU" sz="1150" b="1" dirty="0">
              <a:latin typeface="Times New Roman" pitchFamily="18" charset="0"/>
              <a:cs typeface="Times New Roman" pitchFamily="18" charset="0"/>
            </a:endParaRPr>
          </a:p>
          <a:p>
            <a:pPr algn="ctr"/>
            <a:r>
              <a:rPr lang="ru-RU" altLang="ru-RU" sz="1150" b="1" dirty="0" smtClean="0">
                <a:solidFill>
                  <a:srgbClr val="000000"/>
                </a:solidFill>
                <a:latin typeface="Times New Roman" pitchFamily="18" charset="0"/>
                <a:cs typeface="Times New Roman" pitchFamily="18" charset="0"/>
              </a:rPr>
              <a:t>2025 ж. 21</a:t>
            </a:r>
            <a:r>
              <a:rPr lang="kk-KZ" altLang="ru-RU" sz="1150" b="1" dirty="0" smtClean="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қараша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a:t>
            </a:r>
            <a:r>
              <a:rPr lang="ru-RU" altLang="ru-RU" sz="1150" b="1" dirty="0" smtClean="0">
                <a:solidFill>
                  <a:srgbClr val="000000"/>
                </a:solidFill>
                <a:latin typeface="Times New Roman" pitchFamily="18" charset="0"/>
                <a:cs typeface="Times New Roman" pitchFamily="18" charset="0"/>
              </a:rPr>
              <a:t>20-дан</a:t>
            </a:r>
            <a:r>
              <a:rPr lang="ru-RU" sz="1150" b="1" dirty="0" smtClean="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22 қараша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20-ға </a:t>
            </a:r>
            <a:r>
              <a:rPr lang="ru-RU" altLang="ru-RU" sz="1150" b="1" dirty="0" err="1">
                <a:solidFill>
                  <a:srgbClr val="000000"/>
                </a:solidFill>
                <a:latin typeface="Times New Roman" pitchFamily="18" charset="0"/>
                <a:cs typeface="Times New Roman" pitchFamily="18" charset="0"/>
              </a:rPr>
              <a:t>дейін</a:t>
            </a:r>
            <a:endParaRPr lang="ru-RU" altLang="ru-RU" sz="1150" b="1" dirty="0">
              <a:solidFill>
                <a:srgbClr val="000000"/>
              </a:solidFill>
              <a:latin typeface="Times New Roman" pitchFamily="18" charset="0"/>
              <a:cs typeface="Times New Roman" pitchFamily="18" charset="0"/>
              <a:sym typeface="+mn-ea"/>
            </a:endParaRPr>
          </a:p>
          <a:p>
            <a:pPr algn="just"/>
            <a:r>
              <a:rPr lang="kk-KZ" sz="1150" dirty="0">
                <a:latin typeface="Times New Roman" panose="02020603050405020304" pitchFamily="18" charset="0"/>
                <a:cs typeface="Times New Roman" panose="02020603050405020304" pitchFamily="18" charset="0"/>
              </a:rPr>
              <a:t>Бұлтты жауын-шашынсыз. </a:t>
            </a:r>
            <a:r>
              <a:rPr lang="kk-KZ" sz="1150" smtClean="0">
                <a:latin typeface="Times New Roman" panose="02020603050405020304" pitchFamily="18" charset="0"/>
                <a:cs typeface="Times New Roman" panose="02020603050405020304" pitchFamily="18" charset="0"/>
              </a:rPr>
              <a:t>Түнде және таңертең тұман </a:t>
            </a:r>
            <a:r>
              <a:rPr lang="kk-KZ" sz="1150" dirty="0">
                <a:latin typeface="Times New Roman" panose="02020603050405020304" pitchFamily="18" charset="0"/>
                <a:cs typeface="Times New Roman" panose="02020603050405020304" pitchFamily="18" charset="0"/>
              </a:rPr>
              <a:t>түседі. </a:t>
            </a:r>
            <a:r>
              <a:rPr lang="kk-KZ" sz="1150" dirty="0" smtClean="0">
                <a:latin typeface="Times New Roman" panose="02020603050405020304" pitchFamily="18" charset="0"/>
                <a:cs typeface="Times New Roman" panose="02020603050405020304" pitchFamily="18" charset="0"/>
              </a:rPr>
              <a:t>Оңтүстік-шығыстан оңтүстіктен жел соғады, </a:t>
            </a:r>
            <a:r>
              <a:rPr lang="kk-KZ" sz="1150" dirty="0">
                <a:latin typeface="Times New Roman" panose="02020603050405020304" pitchFamily="18" charset="0"/>
                <a:cs typeface="Times New Roman" panose="02020603050405020304" pitchFamily="18" charset="0"/>
              </a:rPr>
              <a:t>күші </a:t>
            </a:r>
            <a:r>
              <a:rPr lang="kk-KZ" sz="1150" dirty="0" smtClean="0">
                <a:latin typeface="Times New Roman" panose="02020603050405020304" pitchFamily="18" charset="0"/>
                <a:cs typeface="Times New Roman" panose="02020603050405020304" pitchFamily="18" charset="0"/>
              </a:rPr>
              <a:t>4-9 </a:t>
            </a:r>
            <a:r>
              <a:rPr lang="kk-KZ" sz="1150" dirty="0">
                <a:latin typeface="Times New Roman" panose="02020603050405020304" pitchFamily="18" charset="0"/>
                <a:cs typeface="Times New Roman" panose="02020603050405020304" pitchFamily="18" charset="0"/>
              </a:rPr>
              <a:t>м/с. Ауа температурасы түнде </a:t>
            </a:r>
            <a:r>
              <a:rPr lang="kk-KZ" sz="1150" dirty="0" smtClean="0">
                <a:latin typeface="Times New Roman" panose="02020603050405020304" pitchFamily="18" charset="0"/>
                <a:cs typeface="Times New Roman" panose="02020603050405020304" pitchFamily="18" charset="0"/>
              </a:rPr>
              <a:t>5-7,  күндіз 9-11 </a:t>
            </a:r>
            <a:r>
              <a:rPr lang="kk-KZ" sz="1150" dirty="0">
                <a:latin typeface="Times New Roman" panose="02020603050405020304" pitchFamily="18" charset="0"/>
                <a:cs typeface="Times New Roman" panose="02020603050405020304" pitchFamily="18" charset="0"/>
              </a:rPr>
              <a:t>градус жылы болады</a:t>
            </a:r>
            <a:r>
              <a:rPr lang="kk-KZ" sz="1150" dirty="0" smtClean="0">
                <a:latin typeface="Times New Roman" panose="02020603050405020304" pitchFamily="18" charset="0"/>
                <a:cs typeface="Times New Roman" panose="02020603050405020304" pitchFamily="18" charset="0"/>
              </a:rPr>
              <a:t>.</a:t>
            </a:r>
          </a:p>
          <a:p>
            <a:pPr algn="ctr"/>
            <a:r>
              <a:rPr lang="kk-KZ" sz="1150" b="1" dirty="0" smtClean="0">
                <a:latin typeface="Times New Roman" panose="02020603050405020304" pitchFamily="18" charset="0"/>
                <a:cs typeface="Times New Roman" panose="02020603050405020304" pitchFamily="18" charset="0"/>
              </a:rPr>
              <a:t>23 қарашаға</a:t>
            </a:r>
            <a:endParaRPr lang="kk-KZ" altLang="ru-RU" sz="1150" b="1" dirty="0" smtClean="0">
              <a:solidFill>
                <a:srgbClr val="000000"/>
              </a:solidFill>
              <a:latin typeface="Times New Roman" pitchFamily="18" charset="0"/>
              <a:cs typeface="Times New Roman" pitchFamily="18" charset="0"/>
            </a:endParaRPr>
          </a:p>
          <a:p>
            <a:pPr algn="ctr"/>
            <a:r>
              <a:rPr lang="ru-RU" sz="1150" b="1" dirty="0" smtClean="0">
                <a:solidFill>
                  <a:srgbClr val="000000"/>
                </a:solidFill>
                <a:latin typeface="Times New Roman" pitchFamily="18" charset="0"/>
                <a:cs typeface="Times New Roman" pitchFamily="18" charset="0"/>
              </a:rPr>
              <a:t>2025 ж. </a:t>
            </a:r>
            <a:r>
              <a:rPr lang="kk-KZ" sz="1150" b="1" dirty="0" smtClean="0">
                <a:latin typeface="Times New Roman" panose="02020603050405020304" pitchFamily="18" charset="0"/>
                <a:cs typeface="Times New Roman" panose="02020603050405020304" pitchFamily="18" charset="0"/>
              </a:rPr>
              <a:t>22 қараша </a:t>
            </a:r>
            <a:r>
              <a:rPr lang="ru-RU" sz="1150" b="1" dirty="0" err="1" smtClean="0">
                <a:solidFill>
                  <a:srgbClr val="000000"/>
                </a:solidFill>
                <a:latin typeface="Times New Roman" pitchFamily="18" charset="0"/>
                <a:cs typeface="Times New Roman" pitchFamily="18" charset="0"/>
              </a:rPr>
              <a:t>сағ</a:t>
            </a:r>
            <a:r>
              <a:rPr lang="ru-RU" sz="1150" b="1" dirty="0" smtClean="0">
                <a:solidFill>
                  <a:srgbClr val="000000"/>
                </a:solidFill>
                <a:latin typeface="Times New Roman" pitchFamily="18" charset="0"/>
                <a:cs typeface="Times New Roman" pitchFamily="18" charset="0"/>
              </a:rPr>
              <a:t>. 20-дан </a:t>
            </a:r>
            <a:r>
              <a:rPr lang="ru-RU" sz="1150" b="1" dirty="0" err="1" smtClean="0">
                <a:solidFill>
                  <a:srgbClr val="000000"/>
                </a:solidFill>
                <a:latin typeface="Times New Roman" pitchFamily="18" charset="0"/>
                <a:cs typeface="Times New Roman" pitchFamily="18" charset="0"/>
              </a:rPr>
              <a:t>бастап</a:t>
            </a:r>
            <a:r>
              <a:rPr lang="ru-RU" sz="1150" b="1" dirty="0" smtClean="0">
                <a:solidFill>
                  <a:srgbClr val="000000"/>
                </a:solidFill>
                <a:latin typeface="Times New Roman" pitchFamily="18" charset="0"/>
                <a:cs typeface="Times New Roman" pitchFamily="18" charset="0"/>
              </a:rPr>
              <a:t> </a:t>
            </a:r>
            <a:r>
              <a:rPr lang="ru-RU" sz="1150" b="1" dirty="0" smtClean="0">
                <a:latin typeface="Times New Roman" panose="02020603050405020304" pitchFamily="18" charset="0"/>
                <a:cs typeface="Times New Roman" panose="02020603050405020304" pitchFamily="18" charset="0"/>
              </a:rPr>
              <a:t> 23</a:t>
            </a:r>
            <a:r>
              <a:rPr lang="kk-KZ" sz="1150" b="1" dirty="0" smtClean="0">
                <a:latin typeface="Times New Roman" panose="02020603050405020304" pitchFamily="18" charset="0"/>
                <a:cs typeface="Times New Roman" panose="02020603050405020304" pitchFamily="18" charset="0"/>
              </a:rPr>
              <a:t> қараша </a:t>
            </a:r>
            <a:r>
              <a:rPr lang="ru-RU" sz="1150" b="1" dirty="0" err="1" smtClean="0">
                <a:solidFill>
                  <a:srgbClr val="000000"/>
                </a:solidFill>
                <a:latin typeface="Times New Roman" pitchFamily="18" charset="0"/>
                <a:cs typeface="Times New Roman" pitchFamily="18" charset="0"/>
              </a:rPr>
              <a:t>сағ</a:t>
            </a:r>
            <a:r>
              <a:rPr lang="ru-RU" sz="1150" b="1" dirty="0" smtClean="0">
                <a:solidFill>
                  <a:srgbClr val="000000"/>
                </a:solidFill>
                <a:latin typeface="Times New Roman" pitchFamily="18" charset="0"/>
                <a:cs typeface="Times New Roman" pitchFamily="18" charset="0"/>
              </a:rPr>
              <a:t>. 08-ге </a:t>
            </a:r>
            <a:r>
              <a:rPr lang="ru-RU" sz="1150" b="1" dirty="0" err="1" smtClean="0">
                <a:solidFill>
                  <a:srgbClr val="000000"/>
                </a:solidFill>
                <a:latin typeface="Times New Roman" pitchFamily="18" charset="0"/>
                <a:cs typeface="Times New Roman" pitchFamily="18" charset="0"/>
              </a:rPr>
              <a:t>дейін</a:t>
            </a:r>
            <a:endParaRPr lang="ru-RU" sz="1150" b="1" dirty="0" smtClean="0">
              <a:solidFill>
                <a:srgbClr val="000000"/>
              </a:solidFill>
              <a:latin typeface="Times New Roman" pitchFamily="18" charset="0"/>
              <a:cs typeface="Times New Roman" pitchFamily="18" charset="0"/>
            </a:endParaRPr>
          </a:p>
          <a:p>
            <a:pPr algn="just"/>
            <a:r>
              <a:rPr lang="kk-KZ" sz="1150" dirty="0" smtClean="0">
                <a:latin typeface="Times New Roman" panose="02020603050405020304" pitchFamily="18" charset="0"/>
                <a:cs typeface="Times New Roman" panose="02020603050405020304" pitchFamily="18" charset="0"/>
              </a:rPr>
              <a:t>Бұлтты, жауын-шашынсыз. Тұман түседі. Оңтүстік-шығыстан жел соғады, күші 0-5 м/с. Ауа температурасы 3-5 градус жылы болады.</a:t>
            </a:r>
            <a:endParaRPr lang="kk-KZ" sz="115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1805986"/>
              </p:ext>
            </p:extLst>
          </p:nvPr>
        </p:nvGraphicFramePr>
        <p:xfrm>
          <a:off x="5009368" y="4017596"/>
          <a:ext cx="4667576" cy="2161912"/>
        </p:xfrm>
        <a:graphic>
          <a:graphicData uri="http://schemas.openxmlformats.org/drawingml/2006/table">
            <a:tbl>
              <a:tblPr firstRow="1" bandRow="1">
                <a:tableStyleId>{5C22544A-7EE6-4342-B048-85BDC9FD1C3A}</a:tableStyleId>
              </a:tblPr>
              <a:tblGrid>
                <a:gridCol w="1800770">
                  <a:extLst>
                    <a:ext uri="{9D8B030D-6E8A-4147-A177-3AD203B41FA5}">
                      <a16:colId xmlns="" xmlns:a16="http://schemas.microsoft.com/office/drawing/2014/main" val="3583770891"/>
                    </a:ext>
                  </a:extLst>
                </a:gridCol>
                <a:gridCol w="1433403">
                  <a:extLst>
                    <a:ext uri="{9D8B030D-6E8A-4147-A177-3AD203B41FA5}">
                      <a16:colId xmlns="" xmlns:a16="http://schemas.microsoft.com/office/drawing/2014/main" val="1276116030"/>
                    </a:ext>
                  </a:extLst>
                </a:gridCol>
                <a:gridCol w="1433403">
                  <a:extLst>
                    <a:ext uri="{9D8B030D-6E8A-4147-A177-3AD203B41FA5}">
                      <a16:colId xmlns="" xmlns:a16="http://schemas.microsoft.com/office/drawing/2014/main" val="2096923049"/>
                    </a:ext>
                  </a:extLst>
                </a:gridCol>
              </a:tblGrid>
              <a:tr h="49152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7839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7839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7839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1115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0.223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7839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114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0.569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7839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45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0.113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78398">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0.913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 қарашаға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31382" y="2194860"/>
            <a:ext cx="4728063" cy="98488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150" dirty="0" smtClean="0">
                <a:solidFill>
                  <a:schemeClr val="tx1"/>
                </a:solidFill>
                <a:latin typeface="Times New Roman" panose="02020603050405020304" pitchFamily="18" charset="0"/>
                <a:cs typeface="Times New Roman" panose="02020603050405020304" pitchFamily="18" charset="0"/>
              </a:rPr>
              <a:t>2025 </a:t>
            </a:r>
            <a:r>
              <a:rPr lang="kk-KZ" sz="1150" dirty="0">
                <a:solidFill>
                  <a:schemeClr val="tx1"/>
                </a:solidFill>
                <a:latin typeface="Times New Roman" panose="02020603050405020304" pitchFamily="18" charset="0"/>
                <a:cs typeface="Times New Roman" panose="02020603050405020304" pitchFamily="18" charset="0"/>
              </a:rPr>
              <a:t>жылғы </a:t>
            </a:r>
            <a:r>
              <a:rPr lang="kk-KZ" sz="1150" dirty="0" smtClean="0">
                <a:solidFill>
                  <a:schemeClr val="tx1"/>
                </a:solidFill>
                <a:latin typeface="Times New Roman" panose="02020603050405020304" pitchFamily="18" charset="0"/>
                <a:cs typeface="Times New Roman" panose="02020603050405020304" pitchFamily="18" charset="0"/>
              </a:rPr>
              <a:t>22 қарашада,</a:t>
            </a:r>
            <a:r>
              <a:rPr lang="ru-RU" sz="1150" dirty="0" smtClean="0">
                <a:solidFill>
                  <a:schemeClr val="tx1"/>
                </a:solidFill>
                <a:latin typeface="Times New Roman" panose="02020603050405020304" pitchFamily="18" charset="0"/>
                <a:cs typeface="Times New Roman" panose="02020603050405020304" pitchFamily="18" charset="0"/>
              </a:rPr>
              <a:t> 23</a:t>
            </a:r>
            <a:r>
              <a:rPr lang="kk-KZ" sz="1150" dirty="0" smtClean="0">
                <a:solidFill>
                  <a:schemeClr val="tx1"/>
                </a:solidFill>
                <a:latin typeface="Times New Roman" panose="02020603050405020304" pitchFamily="18" charset="0"/>
                <a:cs typeface="Times New Roman" panose="02020603050405020304" pitchFamily="18" charset="0"/>
              </a:rPr>
              <a:t> қараша түнде </a:t>
            </a: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заттардың</a:t>
            </a:r>
            <a:r>
              <a:rPr lang="ru-RU" sz="1150" dirty="0">
                <a:solidFill>
                  <a:schemeClr val="tx1"/>
                </a:solidFill>
                <a:latin typeface="Times New Roman" panose="02020603050405020304" pitchFamily="18" charset="0"/>
                <a:cs typeface="Times New Roman" panose="02020603050405020304" pitchFamily="18" charset="0"/>
              </a:rPr>
              <a:t> </a:t>
            </a:r>
            <a:r>
              <a:rPr lang="kk-KZ" sz="1150" b="1" dirty="0" smtClean="0">
                <a:solidFill>
                  <a:schemeClr val="tx1"/>
                </a:solidFill>
                <a:latin typeface="Times New Roman" panose="02020603050405020304" pitchFamily="18" charset="0"/>
                <a:cs typeface="Times New Roman" panose="02020603050405020304" pitchFamily="18" charset="0"/>
              </a:rPr>
              <a:t>сейілуіне </a:t>
            </a:r>
            <a:r>
              <a:rPr lang="ru-RU" sz="1150" dirty="0" err="1" smtClean="0">
                <a:solidFill>
                  <a:schemeClr val="tx1"/>
                </a:solidFill>
                <a:latin typeface="Times New Roman" panose="02020603050405020304" pitchFamily="18" charset="0"/>
                <a:cs typeface="Times New Roman" panose="02020603050405020304" pitchFamily="18" charset="0"/>
              </a:rPr>
              <a:t>ықпал</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етеді</a:t>
            </a:r>
            <a:r>
              <a:rPr lang="ru-RU" sz="115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150" dirty="0" err="1" smtClean="0">
                <a:solidFill>
                  <a:schemeClr val="tx1"/>
                </a:solidFill>
                <a:latin typeface="Times New Roman" panose="02020603050405020304" pitchFamily="18" charset="0"/>
                <a:cs typeface="Times New Roman" panose="02020603050405020304" pitchFamily="18" charset="0"/>
              </a:rPr>
              <a:t>Жалпы</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төмен </a:t>
            </a:r>
            <a:r>
              <a:rPr lang="kk-KZ" sz="1150" dirty="0" smtClean="0">
                <a:solidFill>
                  <a:srgbClr val="000000"/>
                </a:solidFill>
                <a:latin typeface="Times New Roman" panose="02020603050405020304" pitchFamily="18" charset="0"/>
                <a:cs typeface="Times New Roman" panose="02020603050405020304" pitchFamily="18" charset="0"/>
              </a:rPr>
              <a:t>б</a:t>
            </a:r>
            <a:r>
              <a:rPr lang="ru-RU" sz="1150" dirty="0" err="1">
                <a:solidFill>
                  <a:schemeClr val="tx1"/>
                </a:solidFill>
                <a:latin typeface="Times New Roman" panose="02020603050405020304" pitchFamily="18" charset="0"/>
                <a:cs typeface="Times New Roman" panose="02020603050405020304" pitchFamily="18" charset="0"/>
              </a:rPr>
              <a:t>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46900" y="3146346"/>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53000"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Әбдіғали Т.М./</a:t>
            </a:r>
            <a:r>
              <a:rPr lang="kk-KZ" altLang="ru-RU" sz="1200" b="1" i="1" dirty="0" smtClean="0">
                <a:solidFill>
                  <a:srgbClr val="000000"/>
                </a:solidFill>
                <a:latin typeface="Times New Roman" panose="02020603050405020304" pitchFamily="18" charset="0"/>
                <a:cs typeface="Times New Roman" panose="02020603050405020304" pitchFamily="18" charset="0"/>
              </a:rPr>
              <a:t>Проненко В.В.</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37737</TotalTime>
  <Words>523</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6258</cp:revision>
  <cp:lastPrinted>2021-07-01T07:38:07Z</cp:lastPrinted>
  <dcterms:created xsi:type="dcterms:W3CDTF">2018-03-27T06:03:00Z</dcterms:created>
  <dcterms:modified xsi:type="dcterms:W3CDTF">2025-11-21T09:03:16Z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