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204"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130660863"/>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347662">
                <a:tc>
                  <a:txBody>
                    <a:bodyPr/>
                    <a:lstStyle/>
                    <a:p>
                      <a:pPr algn="ctr">
                        <a:defRPr sz="1800"/>
                      </a:pPr>
                      <a:r>
                        <a:rPr sz="1200" b="1" i="1" dirty="0">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extLst/>
          </a:blip>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9880658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smtClean="0"/>
                        <a:t>№328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a:t>Астана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smtClean="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smtClean="0"/>
                        <a:t>жыл</a:t>
                      </a:r>
                      <a:r>
                        <a:rPr lang="ru-RU" baseline="0" dirty="0" smtClean="0"/>
                        <a:t> 24 </a:t>
                      </a:r>
                      <a:r>
                        <a:rPr lang="kk-KZ" baseline="0" dirty="0" smtClean="0"/>
                        <a:t>қараша</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ru-RU" alt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a:t>
            </a:r>
            <a:r>
              <a:rPr lang="kk-KZ" sz="1200" dirty="0">
                <a:solidFill>
                  <a:prstClr val="black"/>
                </a:solidFill>
                <a:latin typeface="Times New Roman" panose="02020603050405020304" pitchFamily="18" charset="0"/>
                <a:cs typeface="Times New Roman" pitchFamily="18" charset="0"/>
              </a:rPr>
              <a:t>Т</a:t>
            </a:r>
            <a:r>
              <a:rPr lang="kk-KZ" sz="1200" dirty="0" smtClean="0">
                <a:solidFill>
                  <a:prstClr val="black"/>
                </a:solidFill>
                <a:latin typeface="Times New Roman" panose="02020603050405020304" pitchFamily="18" charset="0"/>
                <a:cs typeface="Times New Roman" pitchFamily="18" charset="0"/>
              </a:rPr>
              <a:t>ұман</a:t>
            </a:r>
            <a:r>
              <a:rPr lang=""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smtClean="0">
                <a:solidFill>
                  <a:prstClr val="black"/>
                </a:solidFill>
                <a:latin typeface="Times New Roman" panose="02020603050405020304" pitchFamily="18" charset="0"/>
                <a:cs typeface="Times New Roman" pitchFamily="18" charset="0"/>
              </a:rPr>
              <a:t>көктайғақ</a:t>
            </a:r>
            <a:r>
              <a:rPr lang="ru-RU"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Оңтүстіктен, оңтүстік-батыстан </a:t>
            </a:r>
            <a:r>
              <a:rPr lang="kk-KZ" sz="1200" dirty="0">
                <a:solidFill>
                  <a:prstClr val="black"/>
                </a:solidFill>
                <a:latin typeface="Times New Roman" panose="02020603050405020304" pitchFamily="18" charset="0"/>
                <a:cs typeface="Times New Roman" pitchFamily="18" charset="0"/>
              </a:rPr>
              <a:t>жел соғады</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күші түнде </a:t>
            </a:r>
            <a:r>
              <a:rPr lang="kk-KZ" sz="1200" dirty="0" smtClean="0">
                <a:solidFill>
                  <a:prstClr val="black"/>
                </a:solidFill>
                <a:latin typeface="Times New Roman" panose="02020603050405020304" pitchFamily="18" charset="0"/>
                <a:cs typeface="Times New Roman" pitchFamily="18" charset="0"/>
              </a:rPr>
              <a:t>3-8,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9-14</a:t>
            </a:r>
            <a:r>
              <a:rPr lang=""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2-4 градус аяз, күндіз 4-6 </a:t>
            </a:r>
            <a:r>
              <a:rPr lang="kk-KZ" sz="1200" dirty="0">
                <a:solidFill>
                  <a:prstClr val="black"/>
                </a:solidFill>
                <a:latin typeface="Times New Roman" panose="02020603050405020304" pitchFamily="18" charset="0"/>
                <a:cs typeface="Times New Roman" pitchFamily="18" charset="0"/>
              </a:rPr>
              <a:t>градус жылы.</a:t>
            </a: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defRPr/>
            </a:pPr>
            <a:r>
              <a:rPr lang="kk-KZ" altLang="ru-RU" sz="1200" b="1" dirty="0">
                <a:latin typeface="Times New Roman" panose="02020603050405020304" pitchFamily="18" charset="0"/>
                <a:cs typeface="Times New Roman" pitchFamily="18" charset="0"/>
              </a:rPr>
              <a:t>24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a:t>
            </a:r>
            <a:r>
              <a:rPr lang="kk-KZ" sz="1200" b="1" dirty="0">
                <a:latin typeface="Times New Roman" panose="02020603050405020304" pitchFamily="18" charset="0"/>
                <a:cs typeface="Times New Roman" pitchFamily="18" charset="0"/>
              </a:rPr>
              <a:t>5</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қараша</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a:t>
            </a:r>
            <a:r>
              <a:rPr lang="" sz="1200" dirty="0" smtClean="0">
                <a:solidFill>
                  <a:prstClr val="black"/>
                </a:solidFill>
                <a:latin typeface="Times New Roman" panose="02020603050405020304" pitchFamily="18" charset="0"/>
                <a:cs typeface="Times New Roman" pitchFamily="18" charset="0"/>
              </a:rPr>
              <a:t> </a:t>
            </a:r>
            <a:r>
              <a:rPr lang="" sz="1200" dirty="0">
                <a:solidFill>
                  <a:prstClr val="black"/>
                </a:solidFill>
                <a:latin typeface="Times New Roman" panose="02020603050405020304" pitchFamily="18" charset="0"/>
                <a:cs typeface="Times New Roman" pitchFamily="18" charset="0"/>
              </a:rPr>
              <a:t>О</a:t>
            </a:r>
            <a:r>
              <a:rPr lang="kk-KZ" sz="1200" dirty="0">
                <a:solidFill>
                  <a:prstClr val="black"/>
                </a:solidFill>
                <a:latin typeface="Times New Roman" panose="02020603050405020304" pitchFamily="18" charset="0"/>
                <a:cs typeface="Times New Roman" pitchFamily="18" charset="0"/>
              </a:rPr>
              <a:t>ңтүстік-</a:t>
            </a:r>
            <a:r>
              <a:rPr lang="" sz="1200" dirty="0">
                <a:solidFill>
                  <a:prstClr val="black"/>
                </a:solidFill>
                <a:latin typeface="Times New Roman" panose="02020603050405020304" pitchFamily="18" charset="0"/>
                <a:cs typeface="Times New Roman" pitchFamily="18" charset="0"/>
              </a:rPr>
              <a:t>бат</a:t>
            </a:r>
            <a:r>
              <a:rPr lang="kk-KZ" sz="1200" dirty="0">
                <a:solidFill>
                  <a:prstClr val="black"/>
                </a:solidFill>
                <a:latin typeface="Times New Roman" panose="02020603050405020304" pitchFamily="18" charset="0"/>
                <a:cs typeface="Times New Roman" pitchFamily="18" charset="0"/>
              </a:rPr>
              <a:t>ыстан жел соғады, күші </a:t>
            </a:r>
            <a:r>
              <a:rPr lang="" sz="1200" dirty="0">
                <a:solidFill>
                  <a:prstClr val="black"/>
                </a:solidFill>
                <a:latin typeface="Times New Roman" panose="02020603050405020304" pitchFamily="18" charset="0"/>
                <a:cs typeface="Times New Roman" pitchFamily="18" charset="0"/>
              </a:rPr>
              <a:t>9-14</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екпіні </a:t>
            </a:r>
            <a:r>
              <a:rPr lang="kk-KZ" sz="1200" dirty="0">
                <a:solidFill>
                  <a:prstClr val="black"/>
                </a:solidFill>
                <a:latin typeface="Times New Roman" panose="02020603050405020304" pitchFamily="18" charset="0"/>
                <a:cs typeface="Times New Roman" pitchFamily="18" charset="0"/>
              </a:rPr>
              <a:t>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0-2</a:t>
            </a:r>
            <a:r>
              <a:rPr lang="" sz="1200" dirty="0" smtClean="0">
                <a:solidFill>
                  <a:prstClr val="black"/>
                </a:solidFill>
                <a:latin typeface="Times New Roman" panose="02020603050405020304" pitchFamily="18" charset="0"/>
                <a:cs typeface="Times New Roman" pitchFamily="18" charset="0"/>
              </a:rPr>
              <a:t> </a:t>
            </a:r>
            <a:r>
              <a:rPr lang="" sz="1200" dirty="0">
                <a:solidFill>
                  <a:prstClr val="black"/>
                </a:solidFill>
                <a:latin typeface="Times New Roman" panose="02020603050405020304" pitchFamily="18" charset="0"/>
                <a:cs typeface="Times New Roman" pitchFamily="18" charset="0"/>
              </a:rPr>
              <a:t>градус </a:t>
            </a:r>
            <a:r>
              <a:rPr lang="kk-KZ" sz="1200" smtClean="0">
                <a:solidFill>
                  <a:prstClr val="black"/>
                </a:solidFill>
                <a:latin typeface="Times New Roman" panose="02020603050405020304" pitchFamily="18" charset="0"/>
                <a:cs typeface="Times New Roman" pitchFamily="18" charset="0"/>
              </a:rPr>
              <a:t>жылы</a:t>
            </a:r>
            <a:r>
              <a:rPr lang="" sz="1200" smtClean="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58</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dirty="0" err="1">
                          <a:latin typeface="Times New Roman"/>
                          <a:ea typeface="Times New Roman"/>
                          <a:cs typeface="Times New Roman"/>
                          <a:sym typeface="Times New Roman"/>
                        </a:rPr>
                        <a:t>Азот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dirty="0" err="1">
                          <a:latin typeface="Times New Roman"/>
                          <a:ea typeface="Times New Roman"/>
                          <a:cs typeface="Times New Roman"/>
                          <a:sym typeface="Times New Roman"/>
                        </a:rPr>
                        <a:t>Күкіртті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сутегі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xmlns=""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
        <p:nvSpPr>
          <p:cNvPr id="29" name="2025 жылғы 01 наурыз Астана қаласының атмосфералық ауасының жай-күйі"/>
          <p:cNvSpPr txBox="1"/>
          <p:nvPr/>
        </p:nvSpPr>
        <p:spPr>
          <a:xfrm>
            <a:off x="5011103" y="3746256"/>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smtClean="0"/>
              <a:t>24 </a:t>
            </a:r>
            <a:r>
              <a:rPr lang="ru-RU" dirty="0" err="1" smtClean="0"/>
              <a:t>қараша</a:t>
            </a:r>
            <a:r>
              <a:rPr dirty="0" smtClean="0"/>
              <a:t> </a:t>
            </a:r>
            <a:r>
              <a:rPr dirty="0"/>
              <a:t>Астана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545022"/>
            <a:ext cx="4679950" cy="120032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dirty="0" err="1"/>
              <a:t>түнде</a:t>
            </a:r>
            <a:r>
              <a:rPr b="1" dirty="0"/>
              <a:t> </a:t>
            </a:r>
            <a:r>
              <a:rPr lang="kk-KZ" b="1" dirty="0" smtClean="0"/>
              <a:t>25</a:t>
            </a:r>
            <a:r>
              <a:rPr b="1" dirty="0" smtClean="0"/>
              <a:t> </a:t>
            </a:r>
            <a:r>
              <a:rPr b="1" dirty="0" err="1" smtClean="0"/>
              <a:t>қар</a:t>
            </a:r>
            <a:r>
              <a:rPr lang="kk-KZ" b="1" dirty="0" smtClean="0"/>
              <a:t>аша</a:t>
            </a:r>
            <a:r>
              <a:rPr b="1" dirty="0" err="1" smtClean="0"/>
              <a:t>да</a:t>
            </a:r>
            <a:r>
              <a:rPr b="1" dirty="0" smtClean="0"/>
              <a:t> </a:t>
            </a:r>
            <a:r>
              <a:rPr b="1" dirty="0" err="1"/>
              <a:t>жиналуына</a:t>
            </a:r>
            <a:r>
              <a:rPr b="1" dirty="0"/>
              <a:t>, </a:t>
            </a:r>
            <a:r>
              <a:rPr dirty="0" err="1"/>
              <a:t>күндіз</a:t>
            </a:r>
            <a:r>
              <a:rPr dirty="0"/>
              <a:t> </a:t>
            </a:r>
            <a:r>
              <a:rPr lang="kk-KZ" b="1" dirty="0" smtClean="0"/>
              <a:t>25</a:t>
            </a:r>
            <a:r>
              <a:rPr b="1" dirty="0" smtClean="0"/>
              <a:t>, </a:t>
            </a:r>
            <a:r>
              <a:rPr dirty="0" err="1"/>
              <a:t>түнде</a:t>
            </a:r>
            <a:r>
              <a:rPr dirty="0"/>
              <a:t> </a:t>
            </a:r>
            <a:r>
              <a:rPr lang="kk-KZ" b="1" dirty="0" smtClean="0"/>
              <a:t>26</a:t>
            </a:r>
            <a:r>
              <a:rPr dirty="0" smtClean="0"/>
              <a:t> </a:t>
            </a:r>
            <a:r>
              <a:rPr lang="kk-KZ" b="1" dirty="0" smtClean="0"/>
              <a:t>қарашада </a:t>
            </a:r>
            <a:r>
              <a:rPr b="1" dirty="0" err="1" smtClean="0"/>
              <a:t>сейілуіне</a:t>
            </a:r>
            <a:r>
              <a:rPr b="1" dirty="0" smtClean="0"/>
              <a:t>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dirty="0" err="1"/>
              <a:t>түнде</a:t>
            </a:r>
            <a:r>
              <a:rPr b="1" dirty="0"/>
              <a:t> </a:t>
            </a:r>
            <a:r>
              <a:rPr lang="kk-KZ" b="1" dirty="0" smtClean="0"/>
              <a:t>25</a:t>
            </a:r>
            <a:r>
              <a:rPr b="1" dirty="0" smtClean="0"/>
              <a:t> </a:t>
            </a:r>
            <a:r>
              <a:rPr lang="ru-RU" b="1" dirty="0" err="1"/>
              <a:t>қарашада</a:t>
            </a:r>
            <a:r>
              <a:rPr lang="ru-RU" b="1" dirty="0"/>
              <a:t> </a:t>
            </a:r>
            <a:r>
              <a:rPr b="1" dirty="0" err="1" smtClean="0"/>
              <a:t>көтеріңкі</a:t>
            </a:r>
            <a:r>
              <a:rPr b="1" dirty="0"/>
              <a:t>, </a:t>
            </a:r>
            <a:r>
              <a:rPr dirty="0" err="1"/>
              <a:t>күндіз</a:t>
            </a:r>
            <a:r>
              <a:rPr dirty="0"/>
              <a:t> </a:t>
            </a:r>
            <a:r>
              <a:rPr lang="kk-KZ" b="1" dirty="0" smtClean="0"/>
              <a:t>25</a:t>
            </a:r>
            <a:r>
              <a:rPr b="1" dirty="0" smtClean="0"/>
              <a:t>, </a:t>
            </a:r>
            <a:r>
              <a:rPr dirty="0" err="1"/>
              <a:t>түнде</a:t>
            </a:r>
            <a:r>
              <a:rPr dirty="0"/>
              <a:t> </a:t>
            </a:r>
            <a:r>
              <a:rPr lang="kk-KZ" b="1" dirty="0" smtClean="0"/>
              <a:t>26</a:t>
            </a:r>
            <a:r>
              <a:rPr dirty="0" smtClean="0"/>
              <a:t> </a:t>
            </a:r>
            <a:r>
              <a:rPr b="1" dirty="0"/>
              <a:t>қаңтарда </a:t>
            </a:r>
            <a:r>
              <a:rPr b="1" dirty="0" err="1"/>
              <a:t>төмен</a:t>
            </a:r>
            <a:r>
              <a:rPr sz="1000" dirty="0"/>
              <a:t> </a:t>
            </a:r>
            <a:r>
              <a:rPr dirty="0" err="1"/>
              <a:t>болуы</a:t>
            </a:r>
            <a:r>
              <a:rPr dirty="0"/>
              <a:t> </a:t>
            </a:r>
            <a:r>
              <a:rPr dirty="0" err="1"/>
              <a:t>күтілуде</a:t>
            </a:r>
            <a:r>
              <a:rPr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a:t>Астана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«Астана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000" i="1">
                  <a:latin typeface="Times New Roman"/>
                  <a:ea typeface="Times New Roman"/>
                  <a:cs typeface="Times New Roman"/>
                  <a:sym typeface="Times New Roman"/>
                </a:defRPr>
              </a:pPr>
              <a:r>
                <a:rPr dirty="0"/>
                <a:t>Астана қ., </a:t>
              </a:r>
              <a:r>
                <a:rPr dirty="0" err="1"/>
                <a:t>Мәңгілік</a:t>
              </a:r>
              <a:r>
                <a:rPr dirty="0"/>
                <a:t> </a:t>
              </a:r>
              <a:r>
                <a:rPr dirty="0" err="1"/>
                <a:t>ел</a:t>
              </a:r>
              <a:r>
                <a:rPr dirty="0"/>
                <a:t> </a:t>
              </a:r>
              <a:r>
                <a:rPr dirty="0" err="1"/>
                <a:t>даңғылы</a:t>
              </a:r>
              <a:r>
                <a:rPr dirty="0"/>
                <a:t>,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476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smtClean="0">
                <a:latin typeface="Times New Roman"/>
                <a:ea typeface="Times New Roman"/>
                <a:cs typeface="Times New Roman"/>
                <a:sym typeface="Times New Roman"/>
              </a:rPr>
              <a:t>Дайындаған</a:t>
            </a:r>
            <a:r>
              <a:rPr sz="1200" dirty="0" smtClean="0">
                <a:latin typeface="Times New Roman"/>
                <a:ea typeface="Times New Roman"/>
                <a:cs typeface="Times New Roman"/>
                <a:sym typeface="Times New Roman"/>
              </a:rPr>
              <a:t>:</a:t>
            </a:r>
            <a:r>
              <a:rPr lang="ru-RU" sz="1200" dirty="0" smtClean="0">
                <a:latin typeface="Times New Roman"/>
                <a:ea typeface="Times New Roman"/>
                <a:cs typeface="Times New Roman"/>
                <a:sym typeface="Times New Roman"/>
              </a:rPr>
              <a:t> </a:t>
            </a:r>
            <a:r>
              <a:rPr lang="ru-RU" sz="1200" dirty="0" err="1" smtClean="0">
                <a:latin typeface="Times New Roman"/>
                <a:ea typeface="Times New Roman"/>
                <a:cs typeface="Times New Roman"/>
                <a:sym typeface="Times New Roman"/>
              </a:rPr>
              <a:t>Айгисинова</a:t>
            </a:r>
            <a:r>
              <a:rPr lang="ru-RU" sz="1200" dirty="0" smtClean="0">
                <a:latin typeface="Times New Roman"/>
                <a:ea typeface="Times New Roman"/>
                <a:cs typeface="Times New Roman"/>
                <a:sym typeface="Times New Roman"/>
              </a:rPr>
              <a:t> Н</a:t>
            </a:r>
            <a:r>
              <a:rPr sz="1200" dirty="0" smtClean="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a:t>
            </a:r>
            <a:r>
              <a:rPr sz="1200" dirty="0" smtClean="0">
                <a:latin typeface="Times New Roman"/>
                <a:ea typeface="Times New Roman"/>
                <a:cs typeface="Times New Roman"/>
                <a:sym typeface="Times New Roman"/>
              </a:rPr>
              <a:t>З</a:t>
            </a:r>
            <a:r>
              <a:rPr lang="ru-RU" sz="1200" dirty="0" smtClean="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Аскербек</a:t>
            </a:r>
            <a:r>
              <a:rPr lang="ru-RU" sz="1200" dirty="0">
                <a:latin typeface="Times New Roman"/>
                <a:ea typeface="Times New Roman"/>
                <a:cs typeface="Times New Roman"/>
                <a:sym typeface="Times New Roman"/>
              </a:rPr>
              <a:t> А</a:t>
            </a:r>
            <a:r>
              <a:rPr sz="1200" dirty="0" smtClean="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xmlns="" val="20000"/>
                    </a:ext>
                  </a:extLst>
                </a:gridCol>
                <a:gridCol w="3081337">
                  <a:extLst>
                    <a:ext uri="{9D8B030D-6E8A-4147-A177-3AD203B41FA5}">
                      <a16:colId xmlns:a16="http://schemas.microsoft.com/office/drawing/2014/main" xmlns=""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xmlns="" val="20000"/>
                    </a:ext>
                  </a:extLst>
                </a:gridCol>
                <a:gridCol w="3759200">
                  <a:extLst>
                    <a:ext uri="{9D8B030D-6E8A-4147-A177-3AD203B41FA5}">
                      <a16:colId xmlns:a16="http://schemas.microsoft.com/office/drawing/2014/main" xmlns=""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xmlns="" val="20000"/>
                    </a:ext>
                  </a:extLst>
                </a:gridCol>
                <a:gridCol w="2017711">
                  <a:extLst>
                    <a:ext uri="{9D8B030D-6E8A-4147-A177-3AD203B41FA5}">
                      <a16:colId xmlns:a16="http://schemas.microsoft.com/office/drawing/2014/main" xmlns="" val="20001"/>
                    </a:ext>
                  </a:extLst>
                </a:gridCol>
              </a:tblGrid>
              <a:tr h="457200">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a:t>Астана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182</TotalTime>
  <Words>550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baron</cp:lastModifiedBy>
  <cp:revision>147</cp:revision>
  <dcterms:modified xsi:type="dcterms:W3CDTF">2025-11-24T08:22:07Z</dcterms:modified>
</cp:coreProperties>
</file>