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1434" y="-12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328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24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2999" y="114300"/>
            <a:ext cx="4786347" cy="2862322"/>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Талдықорған қ. бойынша </a:t>
            </a:r>
          </a:p>
          <a:p>
            <a:pPr algn="ctr"/>
            <a:r>
              <a:rPr lang="kk-KZ" altLang="ru-RU" sz="1200" b="1" dirty="0" smtClean="0">
                <a:latin typeface="Times New Roman" pitchFamily="18" charset="0"/>
                <a:ea typeface="Times New Roman KZ" pitchFamily="18" charset="0"/>
                <a:cs typeface="Times New Roman" pitchFamily="18" charset="0"/>
              </a:rPr>
              <a:t>25 </a:t>
            </a:r>
            <a:r>
              <a:rPr lang="kk-KZ" altLang="ru-RU" sz="1200" b="1" dirty="0" smtClean="0">
                <a:latin typeface="Times New Roman" pitchFamily="18" charset="0"/>
                <a:ea typeface="Times New Roman KZ" pitchFamily="18" charset="0"/>
                <a:cs typeface="Times New Roman" pitchFamily="18" charset="0"/>
              </a:rPr>
              <a:t>қарашаға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r>
              <a:rPr lang="ru-RU" altLang="ru-RU" sz="1200" b="1" dirty="0" smtClean="0">
                <a:latin typeface="Times New Roman" panose="02020603050405020304" pitchFamily="18" charset="0"/>
                <a:cs typeface="Times New Roman" panose="02020603050405020304" pitchFamily="18" charset="0"/>
              </a:rPr>
              <a:t> </a:t>
            </a:r>
            <a:r>
              <a:rPr lang="ru-RU" sz="1200" b="1" dirty="0" smtClean="0">
                <a:latin typeface="Times New Roman" pitchFamily="18" charset="0"/>
                <a:cs typeface="Times New Roman" pitchFamily="18" charset="0"/>
              </a:rPr>
              <a:t>2025 </a:t>
            </a:r>
            <a:r>
              <a:rPr lang="ru-RU" sz="1200" b="1" dirty="0" err="1" smtClean="0">
                <a:latin typeface="Times New Roman" pitchFamily="18" charset="0"/>
                <a:cs typeface="Times New Roman" pitchFamily="18" charset="0"/>
              </a:rPr>
              <a:t>жылғы</a:t>
            </a:r>
            <a:r>
              <a:rPr lang="ru-RU" sz="1200" b="1" dirty="0" smtClean="0">
                <a:latin typeface="Times New Roman" pitchFamily="18" charset="0"/>
                <a:cs typeface="Times New Roman" pitchFamily="18" charset="0"/>
              </a:rPr>
              <a:t> </a:t>
            </a:r>
          </a:p>
          <a:p>
            <a:pPr algn="ctr"/>
            <a:r>
              <a:rPr lang="kk-KZ" sz="1200" b="1" dirty="0" smtClean="0">
                <a:latin typeface="Times New Roman" pitchFamily="18" charset="0"/>
                <a:cs typeface="Times New Roman" pitchFamily="18" charset="0"/>
              </a:rPr>
              <a:t>24 </a:t>
            </a:r>
            <a:r>
              <a:rPr lang="kk-KZ" sz="1200" b="1" dirty="0" smtClean="0">
                <a:latin typeface="Times New Roman" pitchFamily="18" charset="0"/>
                <a:cs typeface="Times New Roman" pitchFamily="18" charset="0"/>
              </a:rPr>
              <a:t>қараша</a:t>
            </a:r>
            <a:r>
              <a:rPr lang="kk-KZ" alt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20-дан </a:t>
            </a:r>
            <a:r>
              <a:rPr lang="ru-RU" sz="1200" b="1" dirty="0" err="1" smtClean="0">
                <a:latin typeface="Times New Roman" pitchFamily="18" charset="0"/>
                <a:cs typeface="Times New Roman" pitchFamily="18" charset="0"/>
              </a:rPr>
              <a:t>бастап</a:t>
            </a:r>
            <a:r>
              <a:rPr lang="ru-RU" sz="1200" b="1" dirty="0" smtClean="0">
                <a:latin typeface="Times New Roman" pitchFamily="18" charset="0"/>
                <a:cs typeface="Times New Roman" pitchFamily="18" charset="0"/>
              </a:rPr>
              <a:t> </a:t>
            </a:r>
            <a:r>
              <a:rPr lang="ru-RU" sz="1200" b="1" dirty="0" smtClean="0">
                <a:latin typeface="Times New Roman" pitchFamily="18" charset="0"/>
                <a:cs typeface="Times New Roman" pitchFamily="18" charset="0"/>
              </a:rPr>
              <a:t>25 </a:t>
            </a:r>
            <a:r>
              <a:rPr lang="kk-KZ" sz="1200" b="1" dirty="0" smtClean="0">
                <a:latin typeface="Times New Roman" pitchFamily="18" charset="0"/>
                <a:cs typeface="Times New Roman" pitchFamily="18" charset="0"/>
              </a:rPr>
              <a:t>қараша</a:t>
            </a:r>
            <a:r>
              <a:rPr lang="kk-KZ" alt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20-ға </a:t>
            </a:r>
            <a:r>
              <a:rPr lang="ru-RU" sz="1200" b="1" dirty="0" err="1" smtClean="0">
                <a:latin typeface="Times New Roman" pitchFamily="18" charset="0"/>
                <a:cs typeface="Times New Roman" pitchFamily="18" charset="0"/>
              </a:rPr>
              <a:t>дейін</a:t>
            </a:r>
            <a:endParaRPr lang="ru-RU" sz="1200" b="1" dirty="0" smtClean="0">
              <a:latin typeface="Times New Roman" pitchFamily="18" charset="0"/>
              <a:cs typeface="Times New Roman" pitchFamily="18" charset="0"/>
            </a:endParaRPr>
          </a:p>
          <a:p>
            <a:pPr algn="ctr"/>
            <a:endParaRPr lang="ru-RU" sz="1200" b="1" dirty="0" smtClean="0">
              <a:latin typeface="Times New Roman" pitchFamily="18" charset="0"/>
              <a:cs typeface="Times New Roman" pitchFamily="18" charset="0"/>
            </a:endParaRPr>
          </a:p>
          <a:p>
            <a:r>
              <a:rPr lang="kk-KZ" sz="1200" dirty="0" smtClean="0">
                <a:latin typeface="Times New Roman" pitchFamily="18" charset="0"/>
                <a:cs typeface="Times New Roman" pitchFamily="18" charset="0"/>
              </a:rPr>
              <a:t>Көшпелі бұлтты, </a:t>
            </a:r>
            <a:r>
              <a:rPr lang="kk-KZ" sz="1200" dirty="0" smtClean="0">
                <a:latin typeface="Times New Roman" pitchFamily="18" charset="0"/>
                <a:cs typeface="Times New Roman" pitchFamily="18" charset="0"/>
              </a:rPr>
              <a:t>түнде аздаған жауын-шашын (жаңбыр, қар). Түнде және таңертең әлсіз тұман. Солтүстік-шығыстан </a:t>
            </a:r>
            <a:r>
              <a:rPr lang="kk-KZ" sz="1200" dirty="0" smtClean="0">
                <a:latin typeface="Times New Roman" pitchFamily="18" charset="0"/>
                <a:cs typeface="Times New Roman" pitchFamily="18" charset="0"/>
              </a:rPr>
              <a:t>жел соғады, күші </a:t>
            </a:r>
            <a:r>
              <a:rPr lang="kk-KZ" sz="1200" dirty="0" smtClean="0">
                <a:latin typeface="Times New Roman" pitchFamily="18" charset="0"/>
                <a:cs typeface="Times New Roman" pitchFamily="18" charset="0"/>
              </a:rPr>
              <a:t>1-6</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м/с. Ауа температурасы түнде </a:t>
            </a:r>
            <a:r>
              <a:rPr lang="kk-KZ" sz="1200" dirty="0" smtClean="0">
                <a:latin typeface="Times New Roman" pitchFamily="18" charset="0"/>
                <a:cs typeface="Times New Roman" pitchFamily="18" charset="0"/>
              </a:rPr>
              <a:t>2-4</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градус аяз, күндіз </a:t>
            </a:r>
            <a:r>
              <a:rPr lang="kk-KZ" sz="1200" dirty="0" smtClean="0">
                <a:latin typeface="Times New Roman" pitchFamily="18" charset="0"/>
                <a:cs typeface="Times New Roman" pitchFamily="18" charset="0"/>
              </a:rPr>
              <a:t>9-11</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градус жылы.</a:t>
            </a:r>
          </a:p>
          <a:p>
            <a:endParaRPr lang="en-US"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26 </a:t>
            </a:r>
            <a:r>
              <a:rPr lang="kk-KZ" altLang="ru-RU" sz="1200" b="1" dirty="0" smtClean="0">
                <a:latin typeface="Times New Roman" pitchFamily="18" charset="0"/>
                <a:ea typeface="Times New Roman KZ" pitchFamily="18" charset="0"/>
                <a:cs typeface="Times New Roman" pitchFamily="18" charset="0"/>
              </a:rPr>
              <a:t>қарашаға арналған</a:t>
            </a:r>
            <a:r>
              <a:rPr lang="kk-KZ" altLang="ru-RU" sz="1200" b="1" dirty="0" smtClean="0">
                <a:latin typeface="Times New Roman" panose="02020603050405020304" pitchFamily="18" charset="0"/>
                <a:cs typeface="Times New Roman" panose="02020603050405020304" pitchFamily="18" charset="0"/>
              </a:rPr>
              <a:t> ауа-райы болжамы</a:t>
            </a:r>
            <a:r>
              <a:rPr lang="kk-KZ" altLang="ru-RU" sz="1200" b="1" dirty="0" smtClean="0">
                <a:latin typeface="Times New Roman" pitchFamily="18" charset="0"/>
                <a:ea typeface="Times New Roman KZ" pitchFamily="18" charset="0"/>
                <a:cs typeface="Times New Roman" pitchFamily="18" charset="0"/>
              </a:rPr>
              <a:t> </a:t>
            </a:r>
            <a:r>
              <a:rPr lang="ru-RU" sz="1200" b="1" dirty="0" smtClean="0">
                <a:latin typeface="Times New Roman" pitchFamily="18" charset="0"/>
                <a:ea typeface="Times New Roman KZ" pitchFamily="18" charset="0"/>
                <a:cs typeface="Times New Roman" pitchFamily="18" charset="0"/>
              </a:rPr>
              <a:t>2025 </a:t>
            </a:r>
            <a:r>
              <a:rPr lang="ru-RU" sz="1200" b="1" dirty="0" err="1" smtClean="0">
                <a:latin typeface="Times New Roman" pitchFamily="18" charset="0"/>
                <a:ea typeface="Times New Roman KZ" pitchFamily="18" charset="0"/>
                <a:cs typeface="Times New Roman" pitchFamily="18" charset="0"/>
              </a:rPr>
              <a:t>жылғы</a:t>
            </a:r>
            <a:r>
              <a:rPr lang="ru-RU" sz="1200" b="1" dirty="0" smtClean="0">
                <a:latin typeface="Times New Roman" pitchFamily="18" charset="0"/>
                <a:ea typeface="Times New Roman KZ" pitchFamily="18" charset="0"/>
                <a:cs typeface="Times New Roman" pitchFamily="18" charset="0"/>
              </a:rPr>
              <a:t> </a:t>
            </a:r>
          </a:p>
          <a:p>
            <a:pPr algn="ctr"/>
            <a:r>
              <a:rPr lang="kk-KZ" sz="1200" b="1" dirty="0" smtClean="0">
                <a:latin typeface="Times New Roman" pitchFamily="18" charset="0"/>
                <a:ea typeface="Times New Roman KZ" pitchFamily="18" charset="0"/>
                <a:cs typeface="Times New Roman" pitchFamily="18" charset="0"/>
              </a:rPr>
              <a:t>25 </a:t>
            </a:r>
            <a:r>
              <a:rPr lang="kk-KZ" sz="1200" b="1" dirty="0" smtClean="0">
                <a:latin typeface="Times New Roman" pitchFamily="18" charset="0"/>
                <a:ea typeface="Times New Roman KZ" pitchFamily="18" charset="0"/>
                <a:cs typeface="Times New Roman" pitchFamily="18" charset="0"/>
              </a:rPr>
              <a:t>қараша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a:t>
            </a:r>
            <a:r>
              <a:rPr lang="ru-RU" sz="1200" b="1" dirty="0" err="1" smtClean="0">
                <a:latin typeface="Times New Roman" pitchFamily="18" charset="0"/>
                <a:ea typeface="Times New Roman KZ" pitchFamily="18" charset="0"/>
                <a:cs typeface="Times New Roman" pitchFamily="18" charset="0"/>
              </a:rPr>
              <a:t>бастап</a:t>
            </a:r>
            <a:r>
              <a:rPr lang="ru-RU" sz="1200" b="1" dirty="0" smtClean="0">
                <a:latin typeface="Times New Roman" pitchFamily="18" charset="0"/>
                <a:ea typeface="Times New Roman KZ" pitchFamily="18" charset="0"/>
                <a:cs typeface="Times New Roman" pitchFamily="18" charset="0"/>
              </a:rPr>
              <a:t> </a:t>
            </a:r>
            <a:r>
              <a:rPr lang="ru-RU" sz="1200" b="1" dirty="0" smtClean="0">
                <a:latin typeface="Times New Roman" pitchFamily="18" charset="0"/>
                <a:ea typeface="Times New Roman KZ" pitchFamily="18" charset="0"/>
                <a:cs typeface="Times New Roman" pitchFamily="18" charset="0"/>
              </a:rPr>
              <a:t>26</a:t>
            </a:r>
            <a:r>
              <a:rPr lang="kk-KZ" altLang="ru-RU" sz="1200" b="1" dirty="0" smtClean="0">
                <a:latin typeface="Times New Roman" pitchFamily="18" charset="0"/>
                <a:ea typeface="Times New Roman KZ" pitchFamily="18" charset="0"/>
                <a:cs typeface="Times New Roman" pitchFamily="18" charset="0"/>
              </a:rPr>
              <a:t> </a:t>
            </a:r>
            <a:r>
              <a:rPr lang="kk-KZ" altLang="ru-RU" sz="1200" b="1" dirty="0" smtClean="0">
                <a:latin typeface="Times New Roman" pitchFamily="18" charset="0"/>
                <a:ea typeface="Times New Roman KZ" pitchFamily="18" charset="0"/>
                <a:cs typeface="Times New Roman" pitchFamily="18" charset="0"/>
              </a:rPr>
              <a:t>қараша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2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 Шығыстан жел соғады, күші 3-8 м/с. Ауа температурасы түнде </a:t>
            </a:r>
            <a:r>
              <a:rPr lang="kk-KZ" sz="1200" dirty="0" smtClean="0">
                <a:latin typeface="Times New Roman" pitchFamily="18" charset="0"/>
                <a:cs typeface="Times New Roman" pitchFamily="18" charset="0"/>
              </a:rPr>
              <a:t>6-8</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градус.</a:t>
            </a:r>
            <a:endParaRPr lang="ru-RU" sz="1200" dirty="0" smtClean="0">
              <a:latin typeface="Times New Roman" panose="02020603050405020304" pitchFamily="18" charset="0"/>
              <a:cs typeface="Times New Roman" panose="02020603050405020304" pitchFamily="18" charset="0"/>
            </a:endParaRP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571744"/>
            <a:ext cx="4680169" cy="46166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М</a:t>
            </a:r>
            <a:r>
              <a:rPr lang="ru-RU" sz="1200" dirty="0" err="1" smtClean="0">
                <a:solidFill>
                  <a:schemeClr val="tx1"/>
                </a:solidFill>
                <a:latin typeface="Times New Roman" panose="02020603050405020304" pitchFamily="18" charset="0"/>
                <a:cs typeface="Times New Roman" panose="02020603050405020304" pitchFamily="18" charset="0"/>
              </a:rPr>
              <a:t>етеорологиялық жадайлар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24 </a:t>
            </a:r>
            <a:r>
              <a:rPr lang="ru-RU" altLang="ru-RU" sz="1200" b="1" dirty="0" err="1" smtClean="0">
                <a:latin typeface="Times New Roman" panose="02020603050405020304" pitchFamily="18" charset="0"/>
                <a:cs typeface="Times New Roman" panose="02020603050405020304" pitchFamily="18" charset="0"/>
              </a:rPr>
              <a:t>қарашада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5024438" y="3941208"/>
          <a:ext cx="4680169" cy="203003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4314">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solidFill>
                            <a:schemeClr val="tx1"/>
                          </a:solidFill>
                          <a:latin typeface="Times New Roman KZ" pitchFamily="18" charset="0"/>
                          <a:ea typeface="Times New Roman KZ" pitchFamily="18" charset="0"/>
                        </a:rPr>
                        <a:t>116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solidFill>
                            <a:schemeClr val="tx1"/>
                          </a:solidFill>
                          <a:latin typeface="Times New Roman KZ" pitchFamily="18" charset="0"/>
                          <a:ea typeface="Times New Roman KZ" pitchFamily="18" charset="0"/>
                        </a:rPr>
                        <a:t>0,232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solidFill>
                            <a:schemeClr val="tx1"/>
                          </a:solidFill>
                          <a:latin typeface="Times New Roman KZ" pitchFamily="18" charset="0"/>
                          <a:ea typeface="Times New Roman KZ" pitchFamily="18" charset="0"/>
                        </a:rPr>
                        <a:t>4111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solidFill>
                            <a:schemeClr val="tx1"/>
                          </a:solidFill>
                          <a:latin typeface="Times New Roman KZ" pitchFamily="18" charset="0"/>
                          <a:ea typeface="Times New Roman KZ" pitchFamily="18" charset="0"/>
                        </a:rPr>
                        <a:t>0,822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solidFill>
                            <a:schemeClr val="tx1"/>
                          </a:solidFill>
                          <a:latin typeface="Times New Roman KZ" pitchFamily="18" charset="0"/>
                          <a:ea typeface="Times New Roman KZ" pitchFamily="18" charset="0"/>
                        </a:rPr>
                        <a:t>67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solidFill>
                            <a:schemeClr val="tx1"/>
                          </a:solidFill>
                          <a:latin typeface="Times New Roman KZ" pitchFamily="18" charset="0"/>
                          <a:ea typeface="Times New Roman KZ" pitchFamily="18" charset="0"/>
                        </a:rPr>
                        <a:t>0,336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solidFill>
                            <a:schemeClr val="tx1"/>
                          </a:solidFill>
                          <a:latin typeface="Times New Roman" pitchFamily="18" charset="0"/>
                          <a:cs typeface="Times New Roman" pitchFamily="18" charset="0"/>
                        </a:rPr>
                        <a:t>163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solidFill>
                            <a:schemeClr val="tx1"/>
                          </a:solidFill>
                          <a:latin typeface="Times New Roman" pitchFamily="18" charset="0"/>
                          <a:cs typeface="Times New Roman" pitchFamily="18" charset="0"/>
                        </a:rPr>
                        <a:t>0,408</a:t>
                      </a:r>
                      <a:endParaRPr lang="ru-RU" sz="1100"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solidFill>
                            <a:schemeClr val="tx1"/>
                          </a:solidFill>
                          <a:latin typeface="Times New Roman KZ" pitchFamily="18" charset="0"/>
                          <a:ea typeface="Times New Roman KZ" pitchFamily="18" charset="0"/>
                        </a:rPr>
                        <a:t>0</a:t>
                      </a:r>
                      <a:endParaRPr lang="ru-RU" sz="1100" dirty="0">
                        <a:solidFill>
                          <a:schemeClr val="tx1"/>
                        </a:solidFill>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solidFill>
                            <a:schemeClr val="tx1"/>
                          </a:solidFill>
                          <a:latin typeface="Times New Roman" pitchFamily="18" charset="0"/>
                          <a:cs typeface="Times New Roman" pitchFamily="18" charset="0"/>
                        </a:rPr>
                        <a:t>0,05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4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(ша</a:t>
                      </a:r>
                      <a:r>
                        <a:rPr lang="kk-KZ" sz="1000" dirty="0" smtClean="0">
                          <a:solidFill>
                            <a:schemeClr val="tx1"/>
                          </a:solidFill>
                          <a:latin typeface="Times New Roman" panose="02020603050405020304" pitchFamily="18" charset="0"/>
                          <a:cs typeface="Times New Roman" panose="02020603050405020304" pitchFamily="18" charset="0"/>
                        </a:rPr>
                        <a:t>ң)</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solidFill>
                            <a:schemeClr val="tx1"/>
                          </a:solidFill>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solidFill>
                            <a:schemeClr val="tx1"/>
                          </a:solidFill>
                          <a:latin typeface="Times New Roman KZ" pitchFamily="18" charset="0"/>
                          <a:ea typeface="Times New Roman KZ" pitchFamily="18" charset="0"/>
                        </a:rPr>
                        <a:t>0</a:t>
                      </a:r>
                      <a:endParaRPr lang="ru-RU" sz="1100" dirty="0">
                        <a:solidFill>
                          <a:schemeClr val="tx1"/>
                        </a:solidFill>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400" b="1" i="1" dirty="0" smtClean="0">
                <a:solidFill>
                  <a:srgbClr val="000000"/>
                </a:solidFill>
                <a:latin typeface="Times New Roman" panose="02020603050405020304" pitchFamily="18" charset="0"/>
                <a:cs typeface="Times New Roman" panose="02020603050405020304" pitchFamily="18" charset="0"/>
              </a:rPr>
              <a:t>Айтуган А А </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smtClean="0">
                <a:solidFill>
                  <a:srgbClr val="000000"/>
                </a:solidFill>
                <a:latin typeface="Times New Roman" panose="02020603050405020304" pitchFamily="18" charset="0"/>
                <a:cs typeface="Times New Roman" panose="02020603050405020304" pitchFamily="18" charset="0"/>
              </a:rPr>
              <a:t>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21778</TotalTime>
  <Words>547</Words>
  <Application>Microsoft Office PowerPoint</Application>
  <PresentationFormat>Лист A4 (210x297 мм)</PresentationFormat>
  <Paragraphs>93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5449</cp:revision>
  <cp:lastPrinted>2021-07-01T03:56:27Z</cp:lastPrinted>
  <dcterms:created xsi:type="dcterms:W3CDTF">2018-03-27T06:03:00Z</dcterms:created>
  <dcterms:modified xsi:type="dcterms:W3CDTF">2025-11-24T07:53:03Z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