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104" d="100"/>
          <a:sy n="104" d="100"/>
        </p:scale>
        <p:origin x="126" y="2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04100" y="11668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52158931"/>
              </p:ext>
            </p:extLst>
          </p:nvPr>
        </p:nvGraphicFramePr>
        <p:xfrm>
          <a:off x="337097" y="2780928"/>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540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329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 altLang="zh-CN" sz="1200" b="1" i="1" baseline="0" dirty="0">
                          <a:solidFill>
                            <a:srgbClr val="002060"/>
                          </a:solidFill>
                          <a:latin typeface="Times New Roman" panose="02020603050405020304" pitchFamily="18" charset="0"/>
                          <a:cs typeface="Times New Roman" panose="02020603050405020304" pitchFamily="18" charset="0"/>
                        </a:rPr>
                        <a:t>2</a:t>
                      </a:r>
                      <a:r>
                        <a:rPr lang="ru-RU" altLang="zh-CN" sz="1200" b="1" i="1" baseline="0"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қараша </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19973" y="184413"/>
            <a:ext cx="4894975" cy="4139595"/>
          </a:xfrm>
          <a:prstGeom prst="rect">
            <a:avLst/>
          </a:prstGeom>
        </p:spPr>
        <p:txBody>
          <a:bodyPr wrap="square">
            <a:spAutoFit/>
          </a:bodyPr>
          <a:lstStyle/>
          <a:p>
            <a:pPr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indent="182563" algn="ctr"/>
            <a:r>
              <a:rPr lang=""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2</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6</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қарашаға </a:t>
            </a:r>
            <a:r>
              <a:rPr lang="kk-KZ" sz="1200" b="1" dirty="0">
                <a:solidFill>
                  <a:srgbClr val="000000"/>
                </a:solidFill>
                <a:latin typeface="Times New Roman" panose="02020603050405020304" pitchFamily="18" charset="0"/>
                <a:cs typeface="Times New Roman" panose="02020603050405020304" pitchFamily="18" charset="0"/>
              </a:rPr>
              <a:t>2025 ж. </a:t>
            </a:r>
          </a:p>
          <a:p>
            <a:pPr algn="ctr">
              <a:spcBef>
                <a:spcPts val="0"/>
              </a:spcBef>
              <a:defRPr/>
            </a:pPr>
            <a:r>
              <a:rPr lang="ru-RU" altLang="ru-RU" sz="1200" b="1" dirty="0">
                <a:latin typeface="Times New Roman" panose="02020603050405020304" pitchFamily="18" charset="0"/>
                <a:cs typeface="Times New Roman" pitchFamily="18" charset="0"/>
              </a:rPr>
              <a:t>25 </a:t>
            </a:r>
            <a:r>
              <a:rPr lang="ru-RU" altLang="ru-RU" sz="1200" b="1" dirty="0" err="1">
                <a:latin typeface="Times New Roman" panose="02020603050405020304" pitchFamily="18" charset="0"/>
                <a:cs typeface="Times New Roman" pitchFamily="18" charset="0"/>
              </a:rPr>
              <a:t>қарашаны</a:t>
            </a:r>
            <a:r>
              <a:rPr lang="kk-KZ" altLang="ru-RU" sz="1200" b="1" dirty="0">
                <a:latin typeface="Times New Roman" panose="02020603050405020304" pitchFamily="18" charset="0"/>
                <a:cs typeface="Times New Roman" pitchFamily="18" charset="0"/>
              </a:rPr>
              <a:t>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26</a:t>
            </a:r>
            <a:r>
              <a:rPr lang=""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қа</a:t>
            </a:r>
            <a:r>
              <a:rPr lang="" altLang="ru-RU" sz="1200" b="1" dirty="0">
                <a:latin typeface="Times New Roman" panose="02020603050405020304" pitchFamily="18" charset="0"/>
                <a:cs typeface="Times New Roman" pitchFamily="18" charset="0"/>
              </a:rPr>
              <a:t>раша</a:t>
            </a:r>
            <a:r>
              <a:rPr lang="kk-KZ" altLang="ru-RU" sz="1200" b="1" dirty="0">
                <a:latin typeface="Times New Roman" panose="02020603050405020304" pitchFamily="18" charset="0"/>
                <a:cs typeface="Times New Roman" pitchFamily="18" charset="0"/>
              </a:rPr>
              <a:t>ның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indent="182563" algn="just"/>
            <a:r>
              <a:rPr lang="kk-KZ" sz="1200" dirty="0">
                <a:effectLst/>
                <a:latin typeface="Times New Roman" panose="02020603050405020304" pitchFamily="18" charset="0"/>
                <a:ea typeface="Calibri" panose="020F0502020204030204" pitchFamily="34" charset="0"/>
              </a:rPr>
              <a:t>Көшпелі бұлтты, </a:t>
            </a:r>
            <a:r>
              <a:rPr lang="kk-KZ" sz="1200" dirty="0">
                <a:latin typeface="Times New Roman" panose="02020603050405020304" pitchFamily="18" charset="0"/>
                <a:ea typeface="Calibri" panose="020F0502020204030204" pitchFamily="34" charset="0"/>
              </a:rPr>
              <a:t>күндіз </a:t>
            </a:r>
            <a:r>
              <a:rPr lang="kk-KZ" sz="1200" dirty="0">
                <a:effectLst/>
                <a:latin typeface="Times New Roman" panose="02020603050405020304" pitchFamily="18" charset="0"/>
                <a:ea typeface="Calibri" panose="020F0502020204030204" pitchFamily="34" charset="0"/>
              </a:rPr>
              <a:t>аздаған жауын-шашын (жаңбыр, қар) жауады. Оңтүстік-батыстан жел соғады, күші 9-14, түнде екпіні 15-18 м/с. </a:t>
            </a:r>
            <a:r>
              <a:rPr lang="ru-RU" sz="1200" dirty="0" err="1">
                <a:effectLst/>
                <a:latin typeface="Times New Roman" panose="02020603050405020304" pitchFamily="18" charset="0"/>
                <a:ea typeface="Calibri" panose="020F0502020204030204" pitchFamily="34" charset="0"/>
              </a:rPr>
              <a:t>Ауа</a:t>
            </a:r>
            <a:r>
              <a:rPr lang="ru-RU" sz="1200" dirty="0">
                <a:effectLst/>
                <a:latin typeface="Times New Roman" panose="02020603050405020304" pitchFamily="18" charset="0"/>
                <a:ea typeface="Calibri" panose="020F0502020204030204" pitchFamily="34" charset="0"/>
              </a:rPr>
              <a:t> </a:t>
            </a:r>
            <a:r>
              <a:rPr lang="ru-RU" sz="1200" dirty="0" err="1">
                <a:effectLst/>
                <a:latin typeface="Times New Roman" panose="02020603050405020304" pitchFamily="18" charset="0"/>
                <a:ea typeface="Calibri" panose="020F0502020204030204" pitchFamily="34" charset="0"/>
              </a:rPr>
              <a:t>температурасы</a:t>
            </a:r>
            <a:r>
              <a:rPr lang="ru-RU" sz="1200" dirty="0">
                <a:latin typeface="Times New Roman" panose="02020603050405020304" pitchFamily="18" charset="0"/>
                <a:ea typeface="Calibri" panose="020F0502020204030204" pitchFamily="34" charset="0"/>
              </a:rPr>
              <a:t> </a:t>
            </a:r>
            <a:r>
              <a:rPr lang="ru-RU" sz="1200" dirty="0" err="1">
                <a:effectLst/>
                <a:latin typeface="Times New Roman" panose="02020603050405020304" pitchFamily="18" charset="0"/>
                <a:ea typeface="Calibri" panose="020F0502020204030204" pitchFamily="34" charset="0"/>
              </a:rPr>
              <a:t>түнде</a:t>
            </a:r>
            <a:r>
              <a:rPr lang="ru-RU" sz="1200" dirty="0">
                <a:effectLst/>
                <a:latin typeface="Times New Roman" panose="02020603050405020304" pitchFamily="18" charset="0"/>
                <a:ea typeface="Calibri" panose="020F0502020204030204" pitchFamily="34" charset="0"/>
              </a:rPr>
              <a:t> </a:t>
            </a:r>
            <a:r>
              <a:rPr lang="ru-RU" sz="1200" dirty="0" err="1">
                <a:effectLst/>
                <a:latin typeface="Times New Roman" panose="02020603050405020304" pitchFamily="18" charset="0"/>
                <a:ea typeface="Calibri" panose="020F0502020204030204" pitchFamily="34" charset="0"/>
              </a:rPr>
              <a:t>және</a:t>
            </a:r>
            <a:r>
              <a:rPr lang="ru-RU" sz="1200" dirty="0">
                <a:latin typeface="Times New Roman" panose="02020603050405020304" pitchFamily="18" charset="0"/>
                <a:ea typeface="Calibri" panose="020F0502020204030204" pitchFamily="34" charset="0"/>
              </a:rPr>
              <a:t> </a:t>
            </a:r>
            <a:r>
              <a:rPr lang="ru-RU" sz="1200" dirty="0" err="1">
                <a:effectLst/>
                <a:latin typeface="Times New Roman" panose="02020603050405020304" pitchFamily="18" charset="0"/>
                <a:ea typeface="Calibri" panose="020F0502020204030204" pitchFamily="34" charset="0"/>
              </a:rPr>
              <a:t>күндіз</a:t>
            </a:r>
            <a:r>
              <a:rPr lang="ru-RU" sz="1200" dirty="0">
                <a:effectLst/>
                <a:latin typeface="Times New Roman" panose="02020603050405020304" pitchFamily="18" charset="0"/>
                <a:ea typeface="Calibri" panose="020F0502020204030204" pitchFamily="34" charset="0"/>
              </a:rPr>
              <a:t> 2-4 </a:t>
            </a:r>
            <a:r>
              <a:rPr lang="kk-KZ" sz="1200" dirty="0">
                <a:effectLst/>
                <a:latin typeface="Times New Roman" panose="02020603050405020304" pitchFamily="18" charset="0"/>
                <a:ea typeface="Calibri" panose="020F0502020204030204" pitchFamily="34" charset="0"/>
              </a:rPr>
              <a:t>градус</a:t>
            </a:r>
            <a:r>
              <a:rPr lang="ru-RU" sz="1200" dirty="0">
                <a:effectLst/>
                <a:latin typeface="Times New Roman" panose="02020603050405020304" pitchFamily="18" charset="0"/>
                <a:ea typeface="Calibri" panose="020F0502020204030204" pitchFamily="34" charset="0"/>
              </a:rPr>
              <a:t> </a:t>
            </a:r>
            <a:r>
              <a:rPr lang="ru-RU" sz="1200" dirty="0" err="1">
                <a:effectLst/>
                <a:latin typeface="Times New Roman" panose="02020603050405020304" pitchFamily="18" charset="0"/>
                <a:ea typeface="Calibri" panose="020F0502020204030204" pitchFamily="34" charset="0"/>
              </a:rPr>
              <a:t>жылы</a:t>
            </a:r>
            <a:r>
              <a:rPr lang="kk-KZ" sz="1200" dirty="0">
                <a:latin typeface="Times New Roman" panose="02020603050405020304" pitchFamily="18" charset="0"/>
                <a:ea typeface="Calibri" panose="020F0502020204030204" pitchFamily="34" charset="0"/>
              </a:rPr>
              <a:t>.</a:t>
            </a:r>
          </a:p>
          <a:p>
            <a:pPr indent="182563" algn="just"/>
            <a:endParaRPr lang="kk-KZ" sz="1100" dirty="0">
              <a:effectLst/>
              <a:latin typeface="Times New Roman" panose="02020603050405020304" pitchFamily="18" charset="0"/>
              <a:ea typeface="Calibri" panose="020F0502020204030204" pitchFamily="34" charset="0"/>
            </a:endParaRPr>
          </a:p>
          <a:p>
            <a:pPr indent="182563" algn="ct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27 </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қарашаға</a:t>
            </a:r>
            <a:r>
              <a:rPr lang="kk-KZ" sz="1200" b="1" dirty="0">
                <a:solidFill>
                  <a:srgbClr val="000000"/>
                </a:solidFill>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rPr>
              <a:t>2025 ж. </a:t>
            </a:r>
          </a:p>
          <a:p>
            <a:pPr algn="ctr">
              <a:spcBef>
                <a:spcPts val="0"/>
              </a:spcBef>
              <a:defRPr/>
            </a:pPr>
            <a:r>
              <a:rPr lang="ru-RU" altLang="ru-RU" sz="1200" b="1" dirty="0">
                <a:latin typeface="Times New Roman" panose="02020603050405020304" pitchFamily="18" charset="0"/>
                <a:cs typeface="Times New Roman" pitchFamily="18" charset="0"/>
              </a:rPr>
              <a:t>26 </a:t>
            </a:r>
            <a:r>
              <a:rPr lang="ru-RU" altLang="ru-RU" sz="1200" b="1" dirty="0" err="1">
                <a:latin typeface="Times New Roman" panose="02020603050405020304" pitchFamily="18" charset="0"/>
                <a:cs typeface="Times New Roman" pitchFamily="18" charset="0"/>
              </a:rPr>
              <a:t>қарашаның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27</a:t>
            </a:r>
            <a:r>
              <a:rPr lang=""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қа</a:t>
            </a:r>
            <a:r>
              <a:rPr lang="" altLang="ru-RU" sz="1200" b="1" dirty="0">
                <a:latin typeface="Times New Roman" panose="02020603050405020304" pitchFamily="18" charset="0"/>
                <a:cs typeface="Times New Roman" pitchFamily="18" charset="0"/>
              </a:rPr>
              <a:t>раша</a:t>
            </a:r>
            <a:r>
              <a:rPr lang="kk-KZ" altLang="ru-RU" sz="1200" b="1" dirty="0">
                <a:latin typeface="Times New Roman" panose="02020603050405020304" pitchFamily="18" charset="0"/>
                <a:cs typeface="Times New Roman" pitchFamily="18" charset="0"/>
              </a:rPr>
              <a:t>ның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indent="182563" algn="just"/>
            <a:r>
              <a:rPr lang="kk-KZ" sz="1200" dirty="0">
                <a:effectLst/>
                <a:latin typeface="Times New Roman" panose="02020603050405020304" pitchFamily="18" charset="0"/>
                <a:ea typeface="Calibri" panose="020F0502020204030204" pitchFamily="34" charset="0"/>
              </a:rPr>
              <a:t>Көшпелі бұлтты,</a:t>
            </a:r>
            <a:r>
              <a:rPr lang="kk-KZ" sz="1200" dirty="0">
                <a:latin typeface="Times New Roman" panose="02020603050405020304" pitchFamily="18" charset="0"/>
                <a:ea typeface="Calibri" panose="020F0502020204030204" pitchFamily="34" charset="0"/>
              </a:rPr>
              <a:t> аздаған жаңбыр жауады. Б</a:t>
            </a:r>
            <a:r>
              <a:rPr lang="kk-KZ" sz="1200" dirty="0">
                <a:effectLst/>
                <a:latin typeface="Times New Roman" panose="02020603050405020304" pitchFamily="18" charset="0"/>
                <a:ea typeface="Calibri" panose="020F0502020204030204" pitchFamily="34" charset="0"/>
              </a:rPr>
              <a:t>атыстан жел соғады, күші 9-14</a:t>
            </a:r>
            <a:r>
              <a:rPr lang="kk-KZ" sz="1200" dirty="0">
                <a:latin typeface="Times New Roman" panose="02020603050405020304" pitchFamily="18" charset="0"/>
                <a:ea typeface="Calibri" panose="020F0502020204030204" pitchFamily="34" charset="0"/>
              </a:rPr>
              <a:t> </a:t>
            </a:r>
            <a:r>
              <a:rPr lang="kk-KZ" sz="1200" dirty="0">
                <a:effectLst/>
                <a:latin typeface="Times New Roman" panose="02020603050405020304" pitchFamily="18" charset="0"/>
                <a:ea typeface="Calibri" panose="020F0502020204030204" pitchFamily="34" charset="0"/>
              </a:rPr>
              <a:t> м/с. Ауа температурасы </a:t>
            </a:r>
            <a:r>
              <a:rPr lang="kk-KZ" sz="1200" dirty="0">
                <a:latin typeface="Times New Roman" panose="02020603050405020304" pitchFamily="18" charset="0"/>
                <a:ea typeface="Calibri" panose="020F0502020204030204" pitchFamily="34" charset="0"/>
              </a:rPr>
              <a:t>0-2</a:t>
            </a:r>
            <a:r>
              <a:rPr lang="kk-KZ" sz="1200" dirty="0">
                <a:effectLst/>
                <a:latin typeface="Times New Roman" panose="02020603050405020304" pitchFamily="18" charset="0"/>
                <a:ea typeface="Calibri" panose="020F0502020204030204" pitchFamily="34" charset="0"/>
              </a:rPr>
              <a:t> жылы</a:t>
            </a:r>
            <a:r>
              <a:rPr lang="ru-RU" sz="1200" dirty="0">
                <a:latin typeface="Times New Roman" panose="02020603050405020304" pitchFamily="18" charset="0"/>
                <a:ea typeface="Calibri" panose="020F0502020204030204" pitchFamily="34" charset="0"/>
              </a:rPr>
              <a:t>.</a:t>
            </a:r>
          </a:p>
          <a:p>
            <a:pPr indent="182563" algn="just"/>
            <a:endParaRPr lang="ru-RU" sz="1300" dirty="0">
              <a:solidFill>
                <a:prstClr val="black"/>
              </a:solidFill>
              <a:latin typeface="Times New Roman" pitchFamily="18" charset="0"/>
              <a:cs typeface="Times New Roman" pitchFamily="18" charset="0"/>
            </a:endParaRPr>
          </a:p>
          <a:p>
            <a:pPr indent="182563" algn="just"/>
            <a:r>
              <a:rPr lang="ru-RU" sz="1300" dirty="0">
                <a:solidFill>
                  <a:prstClr val="black"/>
                </a:solidFill>
                <a:latin typeface="Times New Roman" pitchFamily="18" charset="0"/>
                <a:cs typeface="Times New Roman" pitchFamily="18" charset="0"/>
              </a:rPr>
              <a:t> </a:t>
            </a:r>
            <a:r>
              <a:rPr lang="ru-RU" sz="1200" i="1" dirty="0" err="1">
                <a:latin typeface="Times New Roman" pitchFamily="18" charset="0"/>
                <a:cs typeface="Times New Roman" pitchFamily="18" charset="0"/>
              </a:rPr>
              <a:t>Метеорологиялық</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жағдайлар</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қала</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атмосферасында</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ластаушы</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заттардың</a:t>
            </a:r>
            <a:r>
              <a:rPr lang="ru-RU" sz="1200" i="1" dirty="0">
                <a:latin typeface="Times New Roman" pitchFamily="18" charset="0"/>
                <a:cs typeface="Times New Roman" pitchFamily="18" charset="0"/>
              </a:rPr>
              <a:t> </a:t>
            </a:r>
            <a:r>
              <a:rPr lang="ru-RU" sz="1200" b="1" i="1" dirty="0" err="1">
                <a:latin typeface="Times New Roman" pitchFamily="18" charset="0"/>
                <a:cs typeface="Times New Roman" pitchFamily="18" charset="0"/>
              </a:rPr>
              <a:t>сейілуіне</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ықпал</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етеді</a:t>
            </a:r>
            <a:r>
              <a:rPr lang="ru-RU" sz="1200" i="1" dirty="0">
                <a:latin typeface="Times New Roman" pitchFamily="18" charset="0"/>
                <a:cs typeface="Times New Roman" pitchFamily="18" charset="0"/>
              </a:rPr>
              <a:t>.</a:t>
            </a:r>
          </a:p>
          <a:p>
            <a:pPr indent="182563" algn="just"/>
            <a:endParaRPr lang="kk-KZ" altLang="en-US" sz="1200" i="1" dirty="0">
              <a:solidFill>
                <a:schemeClr val="tx1"/>
              </a:solidFill>
              <a:latin typeface="Times New Roman" pitchFamily="18" charset="0"/>
              <a:cs typeface="Times New Roman" pitchFamily="18" charset="0"/>
              <a:sym typeface="+mn-ea"/>
            </a:endParaRPr>
          </a:p>
          <a:p>
            <a:pPr indent="182563" algn="just"/>
            <a:r>
              <a:rPr lang="kk-KZ" altLang="en-US" sz="1200" i="1"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i="1" dirty="0">
                <a:latin typeface="Times New Roman" pitchFamily="18" charset="0"/>
                <a:cs typeface="Times New Roman" pitchFamily="18" charset="0"/>
                <a:sym typeface="+mn-ea"/>
              </a:rPr>
              <a:t>төмен</a:t>
            </a:r>
            <a:r>
              <a:rPr lang="kk-KZ" altLang="en-US" sz="1200" i="1" dirty="0">
                <a:solidFill>
                  <a:schemeClr val="tx1"/>
                </a:solidFill>
                <a:latin typeface="Times New Roman" pitchFamily="18" charset="0"/>
                <a:cs typeface="Times New Roman" pitchFamily="18" charset="0"/>
                <a:sym typeface="+mn-ea"/>
              </a:rPr>
              <a:t> болады деп күтілуде.</a:t>
            </a:r>
          </a:p>
          <a:p>
            <a:pPr indent="182563" algn="just"/>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100" b="1" dirty="0">
                <a:latin typeface="Times New Roman" panose="02020603050405020304" pitchFamily="18" charset="0"/>
                <a:cs typeface="Times New Roman" panose="02020603050405020304" pitchFamily="18" charset="0"/>
              </a:rPr>
              <a:t>2025 </a:t>
            </a:r>
            <a:r>
              <a:rPr lang="ru-RU" altLang="ru-RU" sz="1100" b="1" dirty="0" err="1">
                <a:latin typeface="Times New Roman" panose="02020603050405020304" pitchFamily="18" charset="0"/>
                <a:cs typeface="Times New Roman" panose="02020603050405020304" pitchFamily="18" charset="0"/>
              </a:rPr>
              <a:t>жылғы</a:t>
            </a:r>
            <a:r>
              <a:rPr lang="ru-RU" altLang="ru-RU" sz="1100" b="1" dirty="0">
                <a:latin typeface="Times New Roman" panose="02020603050405020304" pitchFamily="18" charset="0"/>
                <a:cs typeface="Times New Roman" panose="02020603050405020304" pitchFamily="18" charset="0"/>
              </a:rPr>
              <a:t>  25 </a:t>
            </a:r>
            <a:r>
              <a:rPr lang="ru-RU" altLang="ru-RU" sz="1100" b="1" dirty="0" err="1">
                <a:latin typeface="Times New Roman" panose="02020603050405020304" pitchFamily="18" charset="0"/>
                <a:cs typeface="Times New Roman" panose="02020603050405020304" pitchFamily="18" charset="0"/>
              </a:rPr>
              <a:t>қарашада</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Көкшетау</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қаласының</a:t>
            </a:r>
            <a:r>
              <a:rPr lang="ru-RU" altLang="ru-RU" sz="11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ауасының</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жай-күйі</a:t>
            </a:r>
            <a:endParaRPr lang="ru-RU" altLang="ru-RU" sz="11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1092850976"/>
              </p:ext>
            </p:extLst>
          </p:nvPr>
        </p:nvGraphicFramePr>
        <p:xfrm>
          <a:off x="5047437" y="4509120"/>
          <a:ext cx="4572000" cy="1911702"/>
        </p:xfrm>
        <a:graphic>
          <a:graphicData uri="http://schemas.openxmlformats.org/drawingml/2006/table">
            <a:tbl>
              <a:tblPr firstRow="1" bandRow="1">
                <a:tableStyleId>{5C22544A-7EE6-4342-B048-85BDC9FD1C3A}</a:tableStyleId>
              </a:tblPr>
              <a:tblGrid>
                <a:gridCol w="1750891">
                  <a:extLst>
                    <a:ext uri="{9D8B030D-6E8A-4147-A177-3AD203B41FA5}">
                      <a16:colId xmlns:a16="http://schemas.microsoft.com/office/drawing/2014/main" val="20000"/>
                    </a:ext>
                  </a:extLst>
                </a:gridCol>
                <a:gridCol w="1411996">
                  <a:extLst>
                    <a:ext uri="{9D8B030D-6E8A-4147-A177-3AD203B41FA5}">
                      <a16:colId xmlns:a16="http://schemas.microsoft.com/office/drawing/2014/main" val="20001"/>
                    </a:ext>
                  </a:extLst>
                </a:gridCol>
                <a:gridCol w="1409113">
                  <a:extLst>
                    <a:ext uri="{9D8B030D-6E8A-4147-A177-3AD203B41FA5}">
                      <a16:colId xmlns:a16="http://schemas.microsoft.com/office/drawing/2014/main" val="20002"/>
                    </a:ext>
                  </a:extLst>
                </a:gridCol>
              </a:tblGrid>
              <a:tr h="387368">
                <a:tc>
                  <a:txBody>
                    <a:bodyPr/>
                    <a:lstStyle/>
                    <a:p>
                      <a:pPr algn="ctr"/>
                      <a:r>
                        <a:rPr lang="ru-RU" sz="900" dirty="0" err="1">
                          <a:solidFill>
                            <a:schemeClr val="tx1"/>
                          </a:solidFill>
                          <a:latin typeface="Times New Roman" pitchFamily="18" charset="0"/>
                          <a:cs typeface="Times New Roman" pitchFamily="18" charset="0"/>
                        </a:rPr>
                        <a:t>Ластаушы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88032">
                <a:tc>
                  <a:txBody>
                    <a:bodyPr/>
                    <a:lstStyle/>
                    <a:p>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5</a:t>
                      </a:r>
                      <a:endParaRPr lang="ru-KZ" sz="10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0.029</a:t>
                      </a:r>
                      <a:endParaRPr lang="ru-KZ" sz="10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4325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5</a:t>
                      </a:r>
                      <a:endParaRPr lang="ru-KZ" sz="10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0.016</a:t>
                      </a:r>
                      <a:endParaRPr lang="ru-KZ" sz="10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78004">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37</a:t>
                      </a:r>
                      <a:endParaRPr lang="ru-KZ" sz="10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0.073</a:t>
                      </a:r>
                      <a:endParaRPr lang="ru-KZ" sz="10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43258">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735</a:t>
                      </a:r>
                      <a:endParaRPr lang="ru-KZ" sz="10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0.147</a:t>
                      </a:r>
                      <a:endParaRPr lang="ru-KZ" sz="10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43258">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67</a:t>
                      </a:r>
                      <a:endParaRPr lang="ru-KZ" sz="10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0.335</a:t>
                      </a:r>
                      <a:endParaRPr lang="ru-KZ" sz="10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144350">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106</a:t>
                      </a:r>
                      <a:endParaRPr lang="ru-KZ" sz="10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0.266</a:t>
                      </a:r>
                      <a:endParaRPr lang="ru-KZ" sz="10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1340333620"/>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Баймуканова Г./Каралаш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20072</TotalTime>
  <Words>586</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3869</cp:revision>
  <cp:lastPrinted>2021-07-01T07:38:07Z</cp:lastPrinted>
  <dcterms:created xsi:type="dcterms:W3CDTF">2018-03-27T06:03:00Z</dcterms:created>
  <dcterms:modified xsi:type="dcterms:W3CDTF">2025-11-25T06:18:07Z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