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00" d="100"/>
          <a:sy n="100" d="100"/>
        </p:scale>
        <p:origin x="-2246" y="-826"/>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339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solidFill>
                          <a:latin typeface="Times New Roman" panose="02020603050405020304" pitchFamily="18" charset="0"/>
                          <a:cs typeface="Times New Roman" panose="02020603050405020304" pitchFamily="18" charset="0"/>
                        </a:rPr>
                        <a:t>2025 жыл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05 желтоқсан</a:t>
                      </a:r>
                      <a:endParaRPr lang="zh-CN" altLang="x-none" sz="1200" b="1" i="1"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itchFamily="18" charset="0"/>
                <a:cs typeface="Times New Roman" pitchFamily="18" charset="0"/>
              </a:rPr>
              <a:t>05 желтоқсан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81911251"/>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val="3583770891"/>
                    </a:ext>
                  </a:extLst>
                </a:gridCol>
                <a:gridCol w="1656080">
                  <a:extLst>
                    <a:ext uri="{9D8B030D-6E8A-4147-A177-3AD203B41FA5}">
                      <a16:colId xmlns:a16="http://schemas.microsoft.com/office/drawing/2014/main" val="1276116030"/>
                    </a:ext>
                  </a:extLst>
                </a:gridCol>
                <a:gridCol w="1415623">
                  <a:extLst>
                    <a:ext uri="{9D8B030D-6E8A-4147-A177-3AD203B41FA5}">
                      <a16:colId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
        <p:nvSpPr>
          <p:cNvPr id="16" name="Прямоугольник 15"/>
          <p:cNvSpPr/>
          <p:nvPr/>
        </p:nvSpPr>
        <p:spPr>
          <a:xfrm>
            <a:off x="5025008" y="260648"/>
            <a:ext cx="4752528" cy="1569660"/>
          </a:xfrm>
          <a:prstGeom prst="rect">
            <a:avLst/>
          </a:prstGeom>
        </p:spPr>
        <p:txBody>
          <a:bodyPr wrap="square">
            <a:spAutoFit/>
          </a:bodyPr>
          <a:lstStyle/>
          <a:p>
            <a:pPr lvl="0" algn="ctr"/>
            <a:r>
              <a:rPr lang="ru-RU" altLang="ru-RU" sz="1000" b="1" dirty="0" err="1">
                <a:latin typeface="Times New Roman" pitchFamily="18" charset="0"/>
                <a:cs typeface="Times New Roman" pitchFamily="18" charset="0"/>
              </a:rPr>
              <a:t>Петропавл</a:t>
            </a:r>
            <a:r>
              <a:rPr lang="ru-RU" altLang="ru-RU" sz="1000" b="1" dirty="0">
                <a:latin typeface="Times New Roman" pitchFamily="18" charset="0"/>
                <a:cs typeface="Times New Roman" pitchFamily="18" charset="0"/>
              </a:rPr>
              <a:t> </a:t>
            </a:r>
            <a:r>
              <a:rPr lang="ru-RU" altLang="ru-RU" sz="1000" b="1" dirty="0" err="1">
                <a:latin typeface="Times New Roman" pitchFamily="18" charset="0"/>
                <a:cs typeface="Times New Roman" pitchFamily="18" charset="0"/>
              </a:rPr>
              <a:t>қаласы бойынша</a:t>
            </a:r>
            <a:r>
              <a:rPr lang="ru-RU" altLang="ru-RU" sz="1000" b="1" dirty="0">
                <a:latin typeface="Times New Roman" pitchFamily="18" charset="0"/>
                <a:cs typeface="Times New Roman" pitchFamily="18" charset="0"/>
              </a:rPr>
              <a:t> </a:t>
            </a:r>
            <a:r>
              <a:rPr lang="kk-KZ" altLang="ru-RU" sz="1000" b="1" dirty="0">
                <a:solidFill>
                  <a:srgbClr val="000000"/>
                </a:solidFill>
                <a:latin typeface="Times New Roman" pitchFamily="18" charset="0"/>
                <a:cs typeface="Times New Roman" pitchFamily="18" charset="0"/>
              </a:rPr>
              <a:t>06 желтоқсанға </a:t>
            </a:r>
            <a:r>
              <a:rPr lang="ru-RU" altLang="ru-RU" sz="1000" b="1" dirty="0">
                <a:solidFill>
                  <a:srgbClr val="000000"/>
                </a:solidFill>
                <a:latin typeface="Times New Roman" pitchFamily="18" charset="0"/>
                <a:cs typeface="Times New Roman" pitchFamily="18" charset="0"/>
              </a:rPr>
              <a:t>ауа-райы </a:t>
            </a:r>
            <a:r>
              <a:rPr lang="ru-RU" altLang="ru-RU" sz="1000" b="1" dirty="0" err="1">
                <a:solidFill>
                  <a:srgbClr val="000000"/>
                </a:solidFill>
                <a:latin typeface="Times New Roman" pitchFamily="18" charset="0"/>
                <a:cs typeface="Times New Roman" pitchFamily="18" charset="0"/>
              </a:rPr>
              <a:t>болжамы</a:t>
            </a:r>
            <a:endParaRPr lang="ru-RU" altLang="ru-RU" sz="1000" b="1" dirty="0">
              <a:solidFill>
                <a:srgbClr val="000000"/>
              </a:solidFill>
              <a:latin typeface="Times New Roman" pitchFamily="18" charset="0"/>
              <a:cs typeface="Times New Roman" pitchFamily="18" charset="0"/>
            </a:endParaRPr>
          </a:p>
          <a:p>
            <a:pPr algn="ctr"/>
            <a:r>
              <a:rPr lang="ru-RU" altLang="ru-RU" sz="1000" b="1" dirty="0">
                <a:solidFill>
                  <a:srgbClr val="000000"/>
                </a:solidFill>
                <a:latin typeface="Times New Roman" pitchFamily="18" charset="0"/>
                <a:cs typeface="Times New Roman" pitchFamily="18" charset="0"/>
              </a:rPr>
              <a:t>2025 </a:t>
            </a:r>
            <a:r>
              <a:rPr lang="ru-RU" altLang="ru-RU" sz="1000" b="1" dirty="0" err="1">
                <a:solidFill>
                  <a:srgbClr val="000000"/>
                </a:solidFill>
                <a:latin typeface="Times New Roman" pitchFamily="18" charset="0"/>
                <a:cs typeface="Times New Roman" pitchFamily="18" charset="0"/>
              </a:rPr>
              <a:t>жылғы </a:t>
            </a:r>
            <a:r>
              <a:rPr lang="ru-RU" altLang="ru-RU" sz="1000" b="1" dirty="0">
                <a:solidFill>
                  <a:srgbClr val="000000"/>
                </a:solidFill>
                <a:latin typeface="Times New Roman" pitchFamily="18" charset="0"/>
                <a:cs typeface="Times New Roman" pitchFamily="18" charset="0"/>
              </a:rPr>
              <a:t>05 </a:t>
            </a:r>
            <a:r>
              <a:rPr lang="kk-KZ" altLang="ru-RU" sz="1000" b="1" dirty="0">
                <a:solidFill>
                  <a:srgbClr val="000000"/>
                </a:solidFill>
                <a:latin typeface="Times New Roman" pitchFamily="18" charset="0"/>
                <a:cs typeface="Times New Roman" pitchFamily="18" charset="0"/>
              </a:rPr>
              <a:t>желтоқсаннан </a:t>
            </a:r>
            <a:r>
              <a:rPr lang="ru-RU" altLang="ru-RU" sz="1000" b="1" dirty="0">
                <a:solidFill>
                  <a:srgbClr val="000000"/>
                </a:solidFill>
                <a:latin typeface="Times New Roman" pitchFamily="18" charset="0"/>
                <a:cs typeface="Times New Roman" pitchFamily="18" charset="0"/>
              </a:rPr>
              <a:t>20 </a:t>
            </a:r>
            <a:r>
              <a:rPr lang="ru-RU" altLang="ru-RU" sz="1000" b="1" dirty="0" err="1">
                <a:solidFill>
                  <a:srgbClr val="000000"/>
                </a:solidFill>
                <a:latin typeface="Times New Roman" pitchFamily="18" charset="0"/>
                <a:cs typeface="Times New Roman" pitchFamily="18" charset="0"/>
              </a:rPr>
              <a:t>сағаттан</a:t>
            </a:r>
            <a:r>
              <a:rPr lang="ru-RU" altLang="ru-RU" sz="1000" b="1" dirty="0">
                <a:solidFill>
                  <a:srgbClr val="000000"/>
                </a:solidFill>
                <a:latin typeface="Times New Roman" pitchFamily="18" charset="0"/>
                <a:cs typeface="Times New Roman" pitchFamily="18" charset="0"/>
              </a:rPr>
              <a:t> </a:t>
            </a:r>
            <a:r>
              <a:rPr lang="kk-KZ" altLang="ru-RU" sz="1000" b="1" dirty="0">
                <a:solidFill>
                  <a:srgbClr val="000000"/>
                </a:solidFill>
                <a:latin typeface="Times New Roman" pitchFamily="18" charset="0"/>
                <a:cs typeface="Times New Roman" pitchFamily="18" charset="0"/>
              </a:rPr>
              <a:t>06 желтоқсанға </a:t>
            </a:r>
            <a:r>
              <a:rPr lang="ru-RU" altLang="ru-RU" sz="1000" b="1" dirty="0">
                <a:solidFill>
                  <a:srgbClr val="000000"/>
                </a:solidFill>
                <a:latin typeface="Times New Roman" pitchFamily="18" charset="0"/>
                <a:cs typeface="Times New Roman" pitchFamily="18" charset="0"/>
              </a:rPr>
              <a:t>20 </a:t>
            </a:r>
            <a:r>
              <a:rPr lang="ru-RU" altLang="ru-RU" sz="1000" b="1" dirty="0" err="1">
                <a:solidFill>
                  <a:srgbClr val="000000"/>
                </a:solidFill>
                <a:latin typeface="Times New Roman" pitchFamily="18" charset="0"/>
                <a:cs typeface="Times New Roman" pitchFamily="18" charset="0"/>
              </a:rPr>
              <a:t>сағатқа дейін</a:t>
            </a:r>
            <a:r>
              <a:rPr lang="ru-RU" altLang="ru-RU" sz="1000" b="1" dirty="0">
                <a:solidFill>
                  <a:srgbClr val="000000"/>
                </a:solidFill>
                <a:latin typeface="Times New Roman" pitchFamily="18" charset="0"/>
                <a:cs typeface="Times New Roman" pitchFamily="18" charset="0"/>
              </a:rPr>
              <a:t>   </a:t>
            </a:r>
            <a:endParaRPr lang="kk-KZ" sz="1000" dirty="0">
              <a:latin typeface="Times New Roman" pitchFamily="18" charset="0"/>
              <a:cs typeface="Times New Roman" pitchFamily="18" charset="0"/>
            </a:endParaRPr>
          </a:p>
          <a:p>
            <a:pPr indent="182563" algn="just"/>
            <a:r>
              <a:rPr lang="kk-KZ" sz="1100" dirty="0">
                <a:latin typeface="Times New Roman" pitchFamily="18" charset="0"/>
                <a:cs typeface="Times New Roman" pitchFamily="18" charset="0"/>
              </a:rPr>
              <a:t>Көшпелі бұлтты, күндіз </a:t>
            </a:r>
            <a:r>
              <a:rPr lang="kk-KZ" sz="1100">
                <a:latin typeface="Times New Roman" pitchFamily="18" charset="0"/>
                <a:cs typeface="Times New Roman" pitchFamily="18" charset="0"/>
              </a:rPr>
              <a:t>аздаған жауын-шашын (жаңбыр</a:t>
            </a:r>
            <a:r>
              <a:rPr lang="kk-KZ" sz="1100" dirty="0">
                <a:latin typeface="Times New Roman" pitchFamily="18" charset="0"/>
                <a:cs typeface="Times New Roman" pitchFamily="18" charset="0"/>
              </a:rPr>
              <a:t>, қар), көктайғақ. Оңтүстік-батыстан жел соғады, күші 9-14 м/с. Ауа температурасы түнде 4-6, күндіз  1-3 градус аяз.</a:t>
            </a:r>
          </a:p>
          <a:p>
            <a:pPr indent="182563" algn="ctr"/>
            <a:r>
              <a:rPr lang="kk-KZ" altLang="ru-RU" sz="1050" b="1" dirty="0">
                <a:solidFill>
                  <a:srgbClr val="000000"/>
                </a:solidFill>
                <a:latin typeface="Times New Roman" pitchFamily="18" charset="0"/>
                <a:cs typeface="Times New Roman" pitchFamily="18" charset="0"/>
              </a:rPr>
              <a:t>07 желтоқсанға </a:t>
            </a:r>
            <a:r>
              <a:rPr lang="ru-RU" altLang="ru-RU" sz="1050" b="1" dirty="0">
                <a:solidFill>
                  <a:srgbClr val="000000"/>
                </a:solidFill>
                <a:latin typeface="Times New Roman" pitchFamily="18" charset="0"/>
                <a:cs typeface="Times New Roman" pitchFamily="18" charset="0"/>
              </a:rPr>
              <a:t>ауа-райы </a:t>
            </a:r>
            <a:r>
              <a:rPr lang="ru-RU" altLang="ru-RU" sz="1050" b="1" dirty="0" err="1">
                <a:solidFill>
                  <a:srgbClr val="000000"/>
                </a:solidFill>
                <a:latin typeface="Times New Roman" pitchFamily="18" charset="0"/>
                <a:cs typeface="Times New Roman" pitchFamily="18" charset="0"/>
              </a:rPr>
              <a:t>болжамы</a:t>
            </a:r>
            <a:r>
              <a:rPr lang="ru-RU" altLang="ru-RU" sz="1050" b="1" dirty="0">
                <a:solidFill>
                  <a:srgbClr val="000000"/>
                </a:solidFill>
                <a:latin typeface="Times New Roman" pitchFamily="18" charset="0"/>
                <a:cs typeface="Times New Roman" pitchFamily="18" charset="0"/>
              </a:rPr>
              <a:t> </a:t>
            </a:r>
          </a:p>
          <a:p>
            <a:pPr algn="ctr"/>
            <a:r>
              <a:rPr lang="ru-RU" altLang="ru-RU" sz="1050" b="1" dirty="0">
                <a:solidFill>
                  <a:srgbClr val="000000"/>
                </a:solidFill>
                <a:latin typeface="Times New Roman" pitchFamily="18" charset="0"/>
                <a:cs typeface="Times New Roman" pitchFamily="18" charset="0"/>
              </a:rPr>
              <a:t>2025 </a:t>
            </a:r>
            <a:r>
              <a:rPr lang="ru-RU" altLang="ru-RU" sz="1050" b="1" dirty="0" err="1">
                <a:solidFill>
                  <a:srgbClr val="000000"/>
                </a:solidFill>
                <a:latin typeface="Times New Roman" pitchFamily="18" charset="0"/>
                <a:cs typeface="Times New Roman" pitchFamily="18" charset="0"/>
              </a:rPr>
              <a:t>жылғы</a:t>
            </a:r>
            <a:r>
              <a:rPr lang="ru-RU" altLang="ru-RU" sz="1050" b="1" dirty="0">
                <a:solidFill>
                  <a:srgbClr val="000000"/>
                </a:solidFill>
                <a:latin typeface="Times New Roman" pitchFamily="18" charset="0"/>
                <a:cs typeface="Times New Roman" pitchFamily="18" charset="0"/>
              </a:rPr>
              <a:t> </a:t>
            </a:r>
            <a:r>
              <a:rPr lang="kk-KZ" altLang="ru-RU" sz="1050" b="1" dirty="0">
                <a:solidFill>
                  <a:srgbClr val="000000"/>
                </a:solidFill>
                <a:latin typeface="Times New Roman" pitchFamily="18" charset="0"/>
                <a:cs typeface="Times New Roman" pitchFamily="18" charset="0"/>
              </a:rPr>
              <a:t>06 желтоқсанға 20</a:t>
            </a:r>
            <a:r>
              <a:rPr lang="ru-RU" altLang="ru-RU" sz="1050" b="1" dirty="0">
                <a:solidFill>
                  <a:srgbClr val="000000"/>
                </a:solidFill>
                <a:latin typeface="Times New Roman" pitchFamily="18" charset="0"/>
                <a:cs typeface="Times New Roman" pitchFamily="18" charset="0"/>
              </a:rPr>
              <a:t> </a:t>
            </a:r>
            <a:r>
              <a:rPr lang="ru-RU" altLang="ru-RU" sz="1050" b="1" dirty="0" err="1">
                <a:solidFill>
                  <a:srgbClr val="000000"/>
                </a:solidFill>
                <a:latin typeface="Times New Roman" pitchFamily="18" charset="0"/>
                <a:cs typeface="Times New Roman" pitchFamily="18" charset="0"/>
              </a:rPr>
              <a:t>сағаттан </a:t>
            </a:r>
            <a:r>
              <a:rPr lang="ru-RU" altLang="ru-RU" sz="1050" b="1" dirty="0">
                <a:solidFill>
                  <a:srgbClr val="000000"/>
                </a:solidFill>
                <a:latin typeface="Times New Roman" pitchFamily="18" charset="0"/>
                <a:cs typeface="Times New Roman" pitchFamily="18" charset="0"/>
              </a:rPr>
              <a:t>07 </a:t>
            </a:r>
            <a:r>
              <a:rPr lang="kk-KZ" altLang="ru-RU" sz="1050" b="1" dirty="0">
                <a:solidFill>
                  <a:srgbClr val="000000"/>
                </a:solidFill>
                <a:latin typeface="Times New Roman" pitchFamily="18" charset="0"/>
                <a:cs typeface="Times New Roman" pitchFamily="18" charset="0"/>
              </a:rPr>
              <a:t>желтоқсанға </a:t>
            </a:r>
            <a:r>
              <a:rPr lang="ru-RU" sz="1050" b="1" dirty="0">
                <a:solidFill>
                  <a:srgbClr val="000000"/>
                </a:solidFill>
                <a:latin typeface="Times New Roman" pitchFamily="18" charset="0"/>
                <a:cs typeface="Times New Roman" pitchFamily="18" charset="0"/>
              </a:rPr>
              <a:t>08 </a:t>
            </a:r>
            <a:r>
              <a:rPr lang="ru-RU" altLang="ru-RU" sz="1050" b="1" dirty="0" err="1">
                <a:solidFill>
                  <a:srgbClr val="000000"/>
                </a:solidFill>
                <a:latin typeface="Times New Roman" pitchFamily="18" charset="0"/>
                <a:cs typeface="Times New Roman" pitchFamily="18" charset="0"/>
              </a:rPr>
              <a:t>сағатқа дейін</a:t>
            </a:r>
            <a:r>
              <a:rPr lang="ru-RU" altLang="ru-RU" sz="1050" b="1" dirty="0">
                <a:solidFill>
                  <a:srgbClr val="000000"/>
                </a:solidFill>
                <a:latin typeface="Times New Roman" pitchFamily="18" charset="0"/>
                <a:cs typeface="Times New Roman" pitchFamily="18" charset="0"/>
              </a:rPr>
              <a:t> </a:t>
            </a:r>
          </a:p>
          <a:p>
            <a:pPr indent="182563" algn="just"/>
            <a:r>
              <a:rPr lang="kk-KZ" sz="1100" dirty="0">
                <a:latin typeface="Times New Roman" pitchFamily="18" charset="0"/>
                <a:cs typeface="Times New Roman" pitchFamily="18" charset="0"/>
              </a:rPr>
              <a:t>Бұлтты, қар, жаяу бұрқасын. Оңтүстік-батыстан жел соғады, күші 9-14 м/с. Ауа температурасы 2-4 градус аяз.</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04864"/>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 </a:t>
            </a:r>
            <a:r>
              <a:rPr lang="ru-RU" sz="1100" dirty="0">
                <a:solidFill>
                  <a:schemeClr val="tx1"/>
                </a:solidFill>
                <a:latin typeface="Times New Roman" pitchFamily="18" charset="0"/>
                <a:cs typeface="Times New Roman" pitchFamily="18" charset="0"/>
              </a:rPr>
              <a:t>06</a:t>
            </a:r>
            <a:r>
              <a:rPr lang="kk-KZ" sz="1100" dirty="0">
                <a:solidFill>
                  <a:srgbClr val="000000"/>
                </a:solidFill>
                <a:latin typeface="Times New Roman" pitchFamily="18" charset="0"/>
                <a:cs typeface="Times New Roman" pitchFamily="18" charset="0"/>
              </a:rPr>
              <a:t> желтоқсан</a:t>
            </a:r>
            <a:r>
              <a:rPr lang="kk-KZ" sz="1100" dirty="0">
                <a:solidFill>
                  <a:schemeClr val="tx1"/>
                </a:solidFill>
                <a:latin typeface="Times New Roman" pitchFamily="18" charset="0"/>
                <a:cs typeface="Times New Roman" pitchFamily="18" charset="0"/>
              </a:rPr>
              <a:t>да, 07 </a:t>
            </a:r>
            <a:r>
              <a:rPr lang="kk-KZ" sz="1100" dirty="0">
                <a:solidFill>
                  <a:srgbClr val="000000"/>
                </a:solidFill>
                <a:latin typeface="Times New Roman" pitchFamily="18" charset="0"/>
                <a:cs typeface="Times New Roman" pitchFamily="18" charset="0"/>
              </a:rPr>
              <a:t>желтоқсан</a:t>
            </a:r>
            <a:r>
              <a:rPr lang="kk-KZ" sz="1100" dirty="0">
                <a:solidFill>
                  <a:schemeClr val="tx1"/>
                </a:solidFill>
                <a:latin typeface="Times New Roman" pitchFamily="18" charset="0"/>
                <a:cs typeface="Times New Roman" pitchFamily="18" charset="0"/>
              </a:rPr>
              <a:t> 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/Г. </a:t>
            </a:r>
            <a:r>
              <a:rPr lang="ru-RU" altLang="ru-RU" sz="1200" b="1" i="1">
                <a:solidFill>
                  <a:srgbClr val="000000"/>
                </a:solidFill>
                <a:latin typeface="Times New Roman" panose="02020603050405020304" pitchFamily="18" charset="0"/>
                <a:cs typeface="Times New Roman" panose="02020603050405020304" pitchFamily="18" charset="0"/>
              </a:rPr>
              <a:t>Газизова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val="20000"/>
                    </a:ext>
                  </a:extLst>
                </a:gridCol>
                <a:gridCol w="3817595">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17575</TotalTime>
  <Words>596</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Александр Новиков</cp:lastModifiedBy>
  <cp:revision>7244</cp:revision>
  <cp:lastPrinted>2021-07-01T03:56:27Z</cp:lastPrinted>
  <dcterms:created xsi:type="dcterms:W3CDTF">2018-03-27T06:03:00Z</dcterms:created>
  <dcterms:modified xsi:type="dcterms:W3CDTF">2025-12-05T06:48:50Z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