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8" y="5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98976"/>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желтоқсан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9975" y="111485"/>
            <a:ext cx="4894975" cy="41857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09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желтоқсанға </a:t>
            </a:r>
            <a:r>
              <a:rPr lang="kk-KZ"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08 желтоқсан</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20-дан 09 желтоқсан</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 түнде қар жауады</a:t>
            </a:r>
            <a:r>
              <a:rPr lang="kk-KZ" sz="1200" dirty="0">
                <a:latin typeface="Times New Roman" panose="02020603050405020304" pitchFamily="18" charset="0"/>
                <a:ea typeface="Calibri" panose="020F0502020204030204" pitchFamily="34" charset="0"/>
              </a:rPr>
              <a:t>, жаяу бұрқасын күтіледі. Солтүстік-шығыстан жел соғады, күші 9-14, түнде екпіні 15-18 м/с. </a:t>
            </a:r>
            <a:r>
              <a:rPr lang="ru-RU" sz="1200" dirty="0" err="1">
                <a:effectLst/>
                <a:latin typeface="Times New Roman" panose="02020603050405020304" pitchFamily="18" charset="0"/>
                <a:ea typeface="Calibri" panose="020F0502020204030204" pitchFamily="34" charset="0"/>
              </a:rPr>
              <a:t>Ауа</a:t>
            </a:r>
            <a:r>
              <a:rPr lang="ru-RU" sz="1200" dirty="0">
                <a:effectLst/>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түнде</a:t>
            </a:r>
            <a:r>
              <a:rPr lang="ru-RU" sz="1200" dirty="0">
                <a:effectLst/>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және</a:t>
            </a:r>
            <a:r>
              <a:rPr lang="kk-KZ" sz="1200" dirty="0">
                <a:latin typeface="Times New Roman" panose="02020603050405020304" pitchFamily="18" charset="0"/>
                <a:ea typeface="Calibri" panose="020F0502020204030204" pitchFamily="34" charset="0"/>
              </a:rPr>
              <a:t> күндіз 23-25 </a:t>
            </a:r>
            <a:r>
              <a:rPr lang="kk-KZ" sz="1200" dirty="0">
                <a:effectLst/>
                <a:latin typeface="Times New Roman" panose="02020603050405020304" pitchFamily="18" charset="0"/>
                <a:ea typeface="Calibri" panose="020F0502020204030204" pitchFamily="34" charset="0"/>
              </a:rPr>
              <a:t>градус </a:t>
            </a:r>
            <a:r>
              <a:rPr lang="kk-KZ" sz="1200" dirty="0">
                <a:latin typeface="Times New Roman" panose="02020603050405020304" pitchFamily="18" charset="0"/>
                <a:ea typeface="Calibri" panose="020F0502020204030204" pitchFamily="34" charset="0"/>
              </a:rPr>
              <a:t>аяз,. </a:t>
            </a:r>
          </a:p>
          <a:p>
            <a:pPr indent="182563" algn="just"/>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10 </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желтоқсанға </a:t>
            </a:r>
            <a:r>
              <a:rPr lang="ru-RU"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09 желтоқсанның сағ. 20-дан 10 желтоқсанның сағ. 08-ға дейін</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latin typeface="Times New Roman" panose="02020603050405020304" pitchFamily="18" charset="0"/>
                <a:ea typeface="Calibri" panose="020F0502020204030204" pitchFamily="34" charset="0"/>
              </a:rPr>
              <a:t> жауын-шашынсыз. Солтүстік-батыстан жел соғады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күші</a:t>
            </a:r>
            <a:r>
              <a:rPr lang="ru-RU" sz="1200" dirty="0">
                <a:latin typeface="Times New Roman" panose="02020603050405020304" pitchFamily="18" charset="0"/>
                <a:ea typeface="Calibri" panose="020F0502020204030204" pitchFamily="34" charset="0"/>
              </a:rPr>
              <a:t> 3-8  м/с. </a:t>
            </a:r>
            <a:r>
              <a:rPr lang="kk-KZ" sz="1200" dirty="0">
                <a:effectLst/>
                <a:latin typeface="Times New Roman" panose="02020603050405020304" pitchFamily="18" charset="0"/>
                <a:ea typeface="Calibri" panose="020F0502020204030204" pitchFamily="34" charset="0"/>
              </a:rPr>
              <a:t>Ауа температурасы 24-26</a:t>
            </a:r>
            <a:r>
              <a:rPr lang="kk-KZ" sz="1200" dirty="0">
                <a:latin typeface="Times New Roman" panose="02020603050405020304" pitchFamily="18" charset="0"/>
                <a:ea typeface="Calibri" panose="020F0502020204030204" pitchFamily="34" charset="0"/>
              </a:rPr>
              <a:t> </a:t>
            </a:r>
            <a:r>
              <a:rPr lang="kk-KZ" sz="1200" dirty="0">
                <a:effectLst/>
                <a:latin typeface="Times New Roman" panose="02020603050405020304" pitchFamily="18" charset="0"/>
                <a:ea typeface="Calibri" panose="020F0502020204030204" pitchFamily="34" charset="0"/>
              </a:rPr>
              <a:t>градус аяз</a:t>
            </a:r>
            <a:r>
              <a:rPr lang="ru-RU" sz="1200" dirty="0">
                <a:latin typeface="Times New Roman" panose="02020603050405020304" pitchFamily="18" charset="0"/>
                <a:ea typeface="Calibri" panose="020F0502020204030204" pitchFamily="34" charset="0"/>
              </a:rPr>
              <a:t>.</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i="1" dirty="0">
                <a:latin typeface="Times New Roman" pitchFamily="18" charset="0"/>
                <a:cs typeface="Times New Roman" pitchFamily="18" charset="0"/>
              </a:rPr>
              <a:t>Метеорологиялық жағдайлар қала атмосферасында ластаушы заттардың </a:t>
            </a:r>
            <a:r>
              <a:rPr lang="ru-RU" sz="1200" b="1" i="1" dirty="0">
                <a:latin typeface="Times New Roman" pitchFamily="18" charset="0"/>
                <a:cs typeface="Times New Roman" pitchFamily="18" charset="0"/>
              </a:rPr>
              <a:t>сейілуіне</a:t>
            </a:r>
            <a:r>
              <a:rPr lang="ru-RU" sz="1200" i="1" dirty="0">
                <a:latin typeface="Times New Roman" pitchFamily="18" charset="0"/>
                <a:cs typeface="Times New Roman" pitchFamily="18" charset="0"/>
              </a:rPr>
              <a:t> ықпал етеді.</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ескертуі жоқ</a:t>
            </a: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желто</a:t>
            </a:r>
            <a:r>
              <a:rPr lang="kk-KZ" altLang="ru-RU" sz="1200" b="1" dirty="0">
                <a:latin typeface="Times New Roman" panose="02020603050405020304" pitchFamily="18" charset="0"/>
                <a:cs typeface="Times New Roman" panose="02020603050405020304" pitchFamily="18" charset="0"/>
              </a:rPr>
              <a:t>қсанға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970622741"/>
              </p:ext>
            </p:extLst>
          </p:nvPr>
        </p:nvGraphicFramePr>
        <p:xfrm>
          <a:off x="5001868" y="4436540"/>
          <a:ext cx="4572000" cy="1884946"/>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87368">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61276">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326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443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20235</TotalTime>
  <Words>579</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3896</cp:revision>
  <cp:lastPrinted>2021-07-01T07:38:07Z</cp:lastPrinted>
  <dcterms:created xsi:type="dcterms:W3CDTF">2018-03-27T06:03:00Z</dcterms:created>
  <dcterms:modified xsi:type="dcterms:W3CDTF">2025-12-08T06:18:23Z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