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04" d="100"/>
          <a:sy n="104" d="100"/>
        </p:scale>
        <p:origin x="174"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71031336"/>
              </p:ext>
            </p:extLst>
          </p:nvPr>
        </p:nvGraphicFramePr>
        <p:xfrm>
          <a:off x="307976" y="2708920"/>
          <a:ext cx="4386677" cy="2520280"/>
        </p:xfrm>
        <a:graphic>
          <a:graphicData uri="http://schemas.openxmlformats.org/drawingml/2006/table">
            <a:tbl>
              <a:tblPr/>
              <a:tblGrid>
                <a:gridCol w="4386677">
                  <a:extLst>
                    <a:ext uri="{9D8B030D-6E8A-4147-A177-3AD203B41FA5}">
                      <a16:colId xmlns="" xmlns:a16="http://schemas.microsoft.com/office/drawing/2014/main"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342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08 желтоқсан</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389" y="114301"/>
            <a:ext cx="4681538" cy="1862048"/>
          </a:xfrm>
          <a:prstGeom prst="rect">
            <a:avLst/>
          </a:prstGeom>
        </p:spPr>
        <p:txBody>
          <a:bodyPr wrap="square">
            <a:spAutoFit/>
          </a:bodyPr>
          <a:lstStyle/>
          <a:p>
            <a:pPr lvl="0" algn="ctr"/>
            <a:r>
              <a:rPr lang="ru-RU" altLang="ru-RU" sz="1100" b="1" dirty="0">
                <a:latin typeface="Times New Roman" panose="02020603050405020304" pitchFamily="18" charset="0"/>
                <a:cs typeface="Times New Roman" panose="02020603050405020304" pitchFamily="18" charset="0"/>
              </a:rPr>
              <a:t>Қостанай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r>
              <a:rPr lang="ru-RU" altLang="ru-RU" sz="1100" b="1" dirty="0" smtClean="0">
                <a:latin typeface="Times New Roman" panose="02020603050405020304" pitchFamily="18" charset="0"/>
                <a:cs typeface="Times New Roman" panose="02020603050405020304" pitchFamily="18" charset="0"/>
              </a:rPr>
              <a:t>                                       2025 </a:t>
            </a:r>
            <a:r>
              <a:rPr lang="ru-RU" altLang="ru-RU" sz="1100" b="1" dirty="0" err="1" smtClean="0">
                <a:latin typeface="Times New Roman" panose="02020603050405020304" pitchFamily="18" charset="0"/>
                <a:cs typeface="Times New Roman" panose="02020603050405020304" pitchFamily="18" charset="0"/>
              </a:rPr>
              <a:t>жылғы</a:t>
            </a:r>
            <a:r>
              <a:rPr lang="ru-RU" altLang="ru-RU" sz="1100" b="1" dirty="0" smtClean="0">
                <a:latin typeface="Times New Roman" panose="02020603050405020304" pitchFamily="18" charset="0"/>
                <a:cs typeface="Times New Roman" panose="02020603050405020304" pitchFamily="18" charset="0"/>
              </a:rPr>
              <a:t> </a:t>
            </a:r>
            <a:r>
              <a:rPr lang="kk-KZ" altLang="ru-RU" sz="1100" b="1" dirty="0" smtClean="0">
                <a:solidFill>
                  <a:prstClr val="black"/>
                </a:solidFill>
                <a:latin typeface="Times New Roman" panose="02020603050405020304" pitchFamily="18" charset="0"/>
                <a:cs typeface="Times New Roman" panose="02020603050405020304" pitchFamily="18" charset="0"/>
              </a:rPr>
              <a:t>09 желтоқсан</a:t>
            </a:r>
            <a:endParaRPr lang="kk-KZ" sz="1100" b="1" dirty="0" smtClean="0">
              <a:solidFill>
                <a:prstClr val="black"/>
              </a:solidFill>
              <a:latin typeface="Times New Roman" panose="02020603050405020304" pitchFamily="18" charset="0"/>
              <a:cs typeface="Times New Roman" panose="02020603050405020304" pitchFamily="18" charset="0"/>
            </a:endParaRPr>
          </a:p>
          <a:p>
            <a:pPr algn="ctr"/>
            <a:r>
              <a:rPr lang="kk-KZ" altLang="ru-RU" sz="1100" b="1" dirty="0" smtClean="0">
                <a:solidFill>
                  <a:prstClr val="black"/>
                </a:solidFill>
                <a:latin typeface="Times New Roman" panose="02020603050405020304" pitchFamily="18" charset="0"/>
                <a:cs typeface="Times New Roman" panose="02020603050405020304" pitchFamily="18" charset="0"/>
              </a:rPr>
              <a:t>08 желтоқсан сағ. 20-ден </a:t>
            </a:r>
            <a:r>
              <a:rPr lang="kk-KZ" sz="1100" b="1" dirty="0" smtClean="0">
                <a:solidFill>
                  <a:prstClr val="black"/>
                </a:solidFill>
                <a:latin typeface="Times New Roman" panose="02020603050405020304" pitchFamily="18" charset="0"/>
                <a:cs typeface="Times New Roman" panose="02020603050405020304" pitchFamily="18" charset="0"/>
              </a:rPr>
              <a:t>бастап</a:t>
            </a:r>
            <a:r>
              <a:rPr lang="kk-KZ" altLang="ru-RU" sz="1100" b="1" dirty="0" smtClean="0">
                <a:solidFill>
                  <a:prstClr val="black"/>
                </a:solidFill>
                <a:latin typeface="Times New Roman" panose="02020603050405020304" pitchFamily="18" charset="0"/>
                <a:cs typeface="Times New Roman" panose="02020603050405020304" pitchFamily="18" charset="0"/>
              </a:rPr>
              <a:t> 09 желтоқсан 2025 ж. сағ. 20-дейін</a:t>
            </a:r>
            <a:endParaRPr lang="en-US" altLang="ru-RU" sz="1100" b="1" dirty="0" smtClean="0">
              <a:solidFill>
                <a:prstClr val="black"/>
              </a:solidFill>
              <a:latin typeface="Times New Roman" panose="02020603050405020304" pitchFamily="18" charset="0"/>
              <a:cs typeface="Times New Roman" panose="02020603050405020304" pitchFamily="18" charset="0"/>
            </a:endParaRPr>
          </a:p>
          <a:p>
            <a:pPr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Көшпелі</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бұлтты</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қар, жаяу бұрқасын.</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rPr>
              <a:t>С</a:t>
            </a:r>
            <a:r>
              <a:rPr lang="kk-KZ" sz="1200" kern="900" dirty="0" smtClean="0">
                <a:solidFill>
                  <a:srgbClr val="000000"/>
                </a:solidFill>
                <a:latin typeface="Times New Roman" panose="02020603050405020304" pitchFamily="18" charset="0"/>
                <a:ea typeface="Times New Roman" panose="02020603050405020304" pitchFamily="18" charset="0"/>
              </a:rPr>
              <a:t>олтүстік-шығыстан </a:t>
            </a:r>
            <a:r>
              <a:rPr lang="ru-RU" sz="1200" dirty="0" err="1" smtClean="0">
                <a:solidFill>
                  <a:prstClr val="black"/>
                </a:solidFill>
                <a:latin typeface="Times New Roman" panose="02020603050405020304" pitchFamily="18" charset="0"/>
                <a:cs typeface="Times New Roman" panose="02020603050405020304" pitchFamily="18" charset="0"/>
              </a:rPr>
              <a:t>жел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9-14</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kk-KZ" sz="1200" kern="900" dirty="0">
                <a:solidFill>
                  <a:srgbClr val="000000"/>
                </a:solidFill>
                <a:latin typeface="Times New Roman" panose="02020603050405020304" pitchFamily="18" charset="0"/>
                <a:ea typeface="Times New Roman" panose="02020603050405020304" pitchFamily="18" charset="0"/>
              </a:rPr>
              <a:t>түнде </a:t>
            </a:r>
            <a:r>
              <a:rPr lang="kk-KZ" sz="1200" kern="900" dirty="0" smtClean="0">
                <a:solidFill>
                  <a:srgbClr val="000000"/>
                </a:solidFill>
                <a:latin typeface="Times New Roman" panose="02020603050405020304" pitchFamily="18" charset="0"/>
                <a:ea typeface="Times New Roman" panose="02020603050405020304" pitchFamily="18" charset="0"/>
              </a:rPr>
              <a:t>және </a:t>
            </a:r>
            <a:r>
              <a:rPr lang="kk-KZ" sz="1200" kern="900">
                <a:solidFill>
                  <a:srgbClr val="000000"/>
                </a:solidFill>
                <a:latin typeface="Times New Roman" panose="02020603050405020304" pitchFamily="18" charset="0"/>
                <a:ea typeface="Times New Roman" panose="02020603050405020304" pitchFamily="18" charset="0"/>
              </a:rPr>
              <a:t>күндіз </a:t>
            </a:r>
            <a:r>
              <a:rPr lang="kk-KZ" sz="1200" kern="900" smtClean="0">
                <a:solidFill>
                  <a:srgbClr val="000000"/>
                </a:solidFill>
                <a:latin typeface="Times New Roman" panose="02020603050405020304" pitchFamily="18" charset="0"/>
                <a:ea typeface="Times New Roman" panose="02020603050405020304" pitchFamily="18" charset="0"/>
              </a:rPr>
              <a:t>18-20 </a:t>
            </a:r>
            <a:r>
              <a:rPr lang="kk-KZ" sz="1200" kern="900" dirty="0">
                <a:solidFill>
                  <a:srgbClr val="000000"/>
                </a:solidFill>
                <a:latin typeface="Times New Roman" panose="02020603050405020304" pitchFamily="18" charset="0"/>
                <a:ea typeface="Times New Roman" panose="02020603050405020304" pitchFamily="18" charset="0"/>
              </a:rPr>
              <a:t>градус аяз</a:t>
            </a:r>
            <a:endParaRPr lang="ru-RU" sz="1200" dirty="0">
              <a:latin typeface="Times New Roman" panose="02020603050405020304" pitchFamily="18" charset="0"/>
              <a:cs typeface="Times New Roman" panose="02020603050405020304" pitchFamily="18" charset="0"/>
            </a:endParaRPr>
          </a:p>
          <a:p>
            <a:pPr lvl="0" algn="ctr"/>
            <a:r>
              <a:rPr lang="kk-KZ" sz="1100" kern="900" dirty="0" smtClean="0">
                <a:solidFill>
                  <a:srgbClr val="000000"/>
                </a:solidFill>
                <a:latin typeface="Times New Roman" panose="02020603050405020304" pitchFamily="18" charset="0"/>
              </a:rPr>
              <a:t>        </a:t>
            </a:r>
            <a:r>
              <a:rPr lang="kk-KZ" sz="1100" b="1" dirty="0" smtClean="0">
                <a:latin typeface="Times New Roman" panose="02020603050405020304" pitchFamily="18" charset="0"/>
                <a:cs typeface="Times New Roman" panose="02020603050405020304" pitchFamily="18" charset="0"/>
              </a:rPr>
              <a:t>2025 жылғы </a:t>
            </a:r>
            <a:r>
              <a:rPr lang="kk-KZ" sz="1100" b="1" dirty="0" smtClean="0">
                <a:solidFill>
                  <a:prstClr val="black"/>
                </a:solidFill>
                <a:latin typeface="Times New Roman" panose="02020603050405020304" pitchFamily="18" charset="0"/>
                <a:cs typeface="Times New Roman" panose="02020603050405020304" pitchFamily="18" charset="0"/>
              </a:rPr>
              <a:t>10 </a:t>
            </a:r>
            <a:r>
              <a:rPr lang="kk-KZ" sz="1100" b="1" dirty="0">
                <a:solidFill>
                  <a:prstClr val="black"/>
                </a:solidFill>
                <a:latin typeface="Times New Roman" panose="02020603050405020304" pitchFamily="18" charset="0"/>
                <a:cs typeface="Times New Roman" panose="02020603050405020304" pitchFamily="18" charset="0"/>
              </a:rPr>
              <a:t>желтоқсан </a:t>
            </a:r>
            <a:endParaRPr lang="kk-KZ" sz="1100" b="1" dirty="0" smtClean="0">
              <a:solidFill>
                <a:prstClr val="black"/>
              </a:solidFill>
              <a:latin typeface="Times New Roman" panose="02020603050405020304" pitchFamily="18" charset="0"/>
              <a:cs typeface="Times New Roman" panose="02020603050405020304" pitchFamily="18" charset="0"/>
            </a:endParaRPr>
          </a:p>
          <a:p>
            <a:pPr lvl="0" algn="ctr"/>
            <a:r>
              <a:rPr lang="kk-KZ" sz="1100" b="1" dirty="0" smtClean="0">
                <a:solidFill>
                  <a:prstClr val="black"/>
                </a:solidFill>
                <a:latin typeface="Times New Roman" panose="02020603050405020304" pitchFamily="18" charset="0"/>
                <a:cs typeface="Times New Roman" panose="02020603050405020304" pitchFamily="18" charset="0"/>
              </a:rPr>
              <a:t>09 желтоқсан </a:t>
            </a:r>
            <a:r>
              <a:rPr lang="kk-KZ" sz="1100" b="1" dirty="0" smtClean="0">
                <a:latin typeface="Times New Roman" panose="02020603050405020304" pitchFamily="18" charset="0"/>
                <a:cs typeface="Times New Roman" panose="02020603050405020304" pitchFamily="18" charset="0"/>
              </a:rPr>
              <a:t>сағ. 20-ден бастап </a:t>
            </a:r>
            <a:r>
              <a:rPr lang="kk-KZ" sz="1100" b="1" dirty="0" smtClean="0">
                <a:solidFill>
                  <a:prstClr val="black"/>
                </a:solidFill>
                <a:latin typeface="Times New Roman" panose="02020603050405020304" pitchFamily="18" charset="0"/>
                <a:cs typeface="Times New Roman" panose="02020603050405020304" pitchFamily="18" charset="0"/>
              </a:rPr>
              <a:t>10 </a:t>
            </a:r>
            <a:r>
              <a:rPr lang="kk-KZ" sz="1100" b="1" dirty="0">
                <a:solidFill>
                  <a:prstClr val="black"/>
                </a:solidFill>
                <a:latin typeface="Times New Roman" panose="02020603050405020304" pitchFamily="18" charset="0"/>
                <a:cs typeface="Times New Roman" panose="02020603050405020304" pitchFamily="18" charset="0"/>
              </a:rPr>
              <a:t>желтоқсан </a:t>
            </a:r>
            <a:r>
              <a:rPr lang="kk-KZ" altLang="ru-RU" sz="1100" b="1" dirty="0" smtClean="0">
                <a:solidFill>
                  <a:prstClr val="black"/>
                </a:solidFill>
                <a:latin typeface="Times New Roman" panose="02020603050405020304" pitchFamily="18" charset="0"/>
                <a:cs typeface="Times New Roman" panose="02020603050405020304" pitchFamily="18" charset="0"/>
              </a:rPr>
              <a:t>2025 ж.</a:t>
            </a:r>
            <a:r>
              <a:rPr lang="kk-KZ" sz="1100" b="1" dirty="0" smtClean="0">
                <a:latin typeface="Times New Roman" panose="02020603050405020304" pitchFamily="18" charset="0"/>
                <a:cs typeface="Times New Roman" panose="02020603050405020304" pitchFamily="18" charset="0"/>
              </a:rPr>
              <a:t> сағ. 08-ға дейін </a:t>
            </a:r>
          </a:p>
          <a:p>
            <a:pPr lvl="0" algn="just"/>
            <a:r>
              <a:rPr lang="ru-RU" sz="1200" dirty="0">
                <a:solidFill>
                  <a:prstClr val="black"/>
                </a:solidFill>
                <a:latin typeface="Times New Roman" panose="02020603050405020304" pitchFamily="18" charset="0"/>
                <a:cs typeface="Times New Roman" panose="02020603050405020304" pitchFamily="18" charset="0"/>
              </a:rPr>
              <a:t>Көшпелі </a:t>
            </a:r>
            <a:r>
              <a:rPr lang="ru-RU" sz="1200" dirty="0" err="1">
                <a:solidFill>
                  <a:prstClr val="black"/>
                </a:solidFill>
                <a:latin typeface="Times New Roman" panose="02020603050405020304" pitchFamily="18" charset="0"/>
                <a:cs typeface="Times New Roman" panose="02020603050405020304" pitchFamily="18" charset="0"/>
              </a:rPr>
              <a:t>бұлтты</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жауын шашынсыз.</a:t>
            </a:r>
            <a:r>
              <a:rPr lang="ru-RU" sz="1200" dirty="0">
                <a:solidFill>
                  <a:prstClr val="black"/>
                </a:solidFill>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rPr>
              <a:t>С</a:t>
            </a:r>
            <a:r>
              <a:rPr lang="kk-KZ" sz="1200" kern="900" dirty="0" smtClean="0">
                <a:solidFill>
                  <a:srgbClr val="000000"/>
                </a:solidFill>
                <a:latin typeface="Times New Roman" panose="02020603050405020304" pitchFamily="18" charset="0"/>
                <a:ea typeface="Times New Roman" panose="02020603050405020304" pitchFamily="18" charset="0"/>
              </a:rPr>
              <a:t>олтүстік-шығыстан </a:t>
            </a:r>
            <a:r>
              <a:rPr lang="ru-RU" sz="1200" dirty="0" err="1" smtClean="0">
                <a:solidFill>
                  <a:prstClr val="black"/>
                </a:solidFill>
                <a:latin typeface="Times New Roman" panose="02020603050405020304" pitchFamily="18" charset="0"/>
                <a:cs typeface="Times New Roman" panose="02020603050405020304" pitchFamily="18" charset="0"/>
              </a:rPr>
              <a:t>жел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соғады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18-20 м/с</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температурасы</a:t>
            </a:r>
            <a:r>
              <a:rPr lang="ru-RU" sz="1200" dirty="0">
                <a:solidFill>
                  <a:prstClr val="black"/>
                </a:solidFill>
                <a:latin typeface="Times New Roman" panose="02020603050405020304" pitchFamily="18" charset="0"/>
                <a:cs typeface="Times New Roman" panose="02020603050405020304" pitchFamily="18" charset="0"/>
              </a:rPr>
              <a:t> түнде </a:t>
            </a:r>
            <a:r>
              <a:rPr lang="ru-RU" sz="1200" dirty="0" smtClean="0">
                <a:solidFill>
                  <a:prstClr val="black"/>
                </a:solidFill>
                <a:latin typeface="Times New Roman" panose="02020603050405020304" pitchFamily="18" charset="0"/>
                <a:cs typeface="Times New Roman" panose="02020603050405020304" pitchFamily="18" charset="0"/>
              </a:rPr>
              <a:t>18-20 </a:t>
            </a:r>
            <a:r>
              <a:rPr lang="ru-RU" sz="1200" dirty="0">
                <a:solidFill>
                  <a:prstClr val="black"/>
                </a:solidFill>
                <a:latin typeface="Times New Roman" panose="02020603050405020304" pitchFamily="18" charset="0"/>
                <a:cs typeface="Times New Roman" panose="02020603050405020304" pitchFamily="18" charset="0"/>
              </a:rPr>
              <a:t>градус </a:t>
            </a:r>
            <a:r>
              <a:rPr lang="ru-RU" sz="1200" dirty="0" smtClean="0">
                <a:solidFill>
                  <a:prstClr val="black"/>
                </a:solidFill>
                <a:latin typeface="Times New Roman" panose="02020603050405020304" pitchFamily="18" charset="0"/>
                <a:cs typeface="Times New Roman" panose="02020603050405020304" pitchFamily="18" charset="0"/>
              </a:rPr>
              <a:t>аяз.</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394330870"/>
              </p:ext>
            </p:extLst>
          </p:nvPr>
        </p:nvGraphicFramePr>
        <p:xfrm>
          <a:off x="5021476" y="4112227"/>
          <a:ext cx="4716320" cy="2220396"/>
        </p:xfrm>
        <a:graphic>
          <a:graphicData uri="http://schemas.openxmlformats.org/drawingml/2006/table">
            <a:tbl>
              <a:tblPr firstRow="1" bandRow="1">
                <a:tableStyleId>{5C22544A-7EE6-4342-B048-85BDC9FD1C3A}</a:tableStyleId>
              </a:tblPr>
              <a:tblGrid>
                <a:gridCol w="1814814">
                  <a:extLst>
                    <a:ext uri="{9D8B030D-6E8A-4147-A177-3AD203B41FA5}">
                      <a16:colId xmlns="" xmlns:a16="http://schemas.microsoft.com/office/drawing/2014/main" val="3583770891"/>
                    </a:ext>
                  </a:extLst>
                </a:gridCol>
                <a:gridCol w="1447914">
                  <a:extLst>
                    <a:ext uri="{9D8B030D-6E8A-4147-A177-3AD203B41FA5}">
                      <a16:colId xmlns="" xmlns:a16="http://schemas.microsoft.com/office/drawing/2014/main" val="1276116030"/>
                    </a:ext>
                  </a:extLst>
                </a:gridCol>
                <a:gridCol w="1453592">
                  <a:extLst>
                    <a:ext uri="{9D8B030D-6E8A-4147-A177-3AD203B41FA5}">
                      <a16:colId xmlns="" xmlns:a16="http://schemas.microsoft.com/office/drawing/2014/main" val="2096923049"/>
                    </a:ext>
                  </a:extLst>
                </a:gridCol>
              </a:tblGrid>
              <a:tr h="39496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30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305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0.012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633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0.127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0,006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0.003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82932">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1104356953"/>
              </p:ext>
            </p:extLst>
          </p:nvPr>
        </p:nvGraphicFramePr>
        <p:xfrm>
          <a:off x="4996988" y="6248200"/>
          <a:ext cx="4780548" cy="579120"/>
        </p:xfrm>
        <a:graphic>
          <a:graphicData uri="http://schemas.openxmlformats.org/drawingml/2006/table">
            <a:tbl>
              <a:tblPr/>
              <a:tblGrid>
                <a:gridCol w="4780548">
                  <a:extLst>
                    <a:ext uri="{9D8B030D-6E8A-4147-A177-3AD203B41FA5}">
                      <a16:colId xmlns="" xmlns:a16="http://schemas.microsoft.com/office/drawing/2014/main" val="20000"/>
                    </a:ext>
                  </a:extLst>
                </a:gridCol>
              </a:tblGrid>
              <a:tr h="4035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911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633107"/>
            <a:ext cx="4797380"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08 желтоқсан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68683" y="3281555"/>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79334" y="2373313"/>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kk-KZ" sz="1200" dirty="0" smtClean="0">
                <a:solidFill>
                  <a:prstClr val="black"/>
                </a:solidFill>
                <a:latin typeface="Times New Roman" panose="02020603050405020304" pitchFamily="18" charset="0"/>
                <a:cs typeface="Times New Roman" panose="02020603050405020304" pitchFamily="18" charset="0"/>
              </a:rPr>
              <a:t>09, т</a:t>
            </a:r>
            <a:r>
              <a:rPr lang="ru-RU" sz="1200" dirty="0" err="1" smtClean="0">
                <a:solidFill>
                  <a:prstClr val="black"/>
                </a:solidFill>
                <a:latin typeface="Times New Roman" panose="02020603050405020304" pitchFamily="18" charset="0"/>
                <a:cs typeface="Times New Roman" panose="02020603050405020304" pitchFamily="18" charset="0"/>
              </a:rPr>
              <a:t>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10 желтоқсан </a:t>
            </a:r>
            <a:r>
              <a:rPr lang="ru-RU" sz="1200" dirty="0">
                <a:solidFill>
                  <a:prstClr val="black"/>
                </a:solidFill>
                <a:latin typeface="Times New Roman" panose="02020603050405020304" pitchFamily="18" charset="0"/>
                <a:cs typeface="Times New Roman" panose="02020603050405020304" pitchFamily="18" charset="0"/>
              </a:rPr>
              <a:t>2025 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сейілу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Н. </a:t>
            </a:r>
            <a:r>
              <a:rPr lang="kk-KZ" altLang="ru-RU" sz="1200" b="1" i="1" smtClean="0">
                <a:solidFill>
                  <a:srgbClr val="000000"/>
                </a:solidFill>
                <a:latin typeface="Times New Roman" panose="02020603050405020304" pitchFamily="18" charset="0"/>
                <a:cs typeface="Times New Roman" panose="02020603050405020304" pitchFamily="18" charset="0"/>
              </a:rPr>
              <a:t>Казиева</a:t>
            </a:r>
            <a:r>
              <a:rPr lang="ru-RU"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27264</TotalTime>
  <Words>578</Words>
  <Application>Microsoft Office PowerPoint</Application>
  <PresentationFormat>Лист A4 (210x297 мм)</PresentationFormat>
  <Paragraphs>89</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5280</cp:revision>
  <cp:lastPrinted>2021-07-01T07:38:07Z</cp:lastPrinted>
  <dcterms:created xsi:type="dcterms:W3CDTF">2018-03-27T06:03:00Z</dcterms:created>
  <dcterms:modified xsi:type="dcterms:W3CDTF">2025-12-08T07:37:38Z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