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873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416185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49263" y="120670"/>
            <a:ext cx="4712545" cy="2215991"/>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sz="1150" b="1" dirty="0" smtClean="0">
                <a:latin typeface="Times New Roman" panose="02020603050405020304" pitchFamily="18" charset="0"/>
                <a:cs typeface="Times New Roman" panose="02020603050405020304" pitchFamily="18" charset="0"/>
              </a:rPr>
              <a:t>13 </a:t>
            </a:r>
            <a:r>
              <a:rPr lang="kk-KZ" sz="1150" b="1" dirty="0" smtClean="0">
                <a:latin typeface="Times New Roman" panose="02020603050405020304" pitchFamily="18" charset="0"/>
                <a:cs typeface="Times New Roman" panose="02020603050405020304" pitchFamily="18" charset="0"/>
              </a:rPr>
              <a:t>желтоқсанға а</a:t>
            </a:r>
            <a:r>
              <a:rPr lang="kk-KZ" altLang="ru-RU" sz="1150" b="1" dirty="0" smtClean="0">
                <a:latin typeface="Times New Roman" pitchFamily="18" charset="0"/>
                <a:cs typeface="Times New Roman" pitchFamily="18" charset="0"/>
              </a:rPr>
              <a:t>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12</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желтоқсан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a:t>
            </a:r>
            <a:r>
              <a:rPr lang="ru-RU" sz="1150" b="1" dirty="0" smtClean="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sz="1150" b="1" dirty="0">
                <a:latin typeface="Times New Roman" panose="02020603050405020304" pitchFamily="18" charset="0"/>
                <a:cs typeface="Times New Roman" panose="02020603050405020304" pitchFamily="18" charset="0"/>
              </a:rPr>
              <a:t>желтоқсанға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smtClean="0">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altLang="ru-RU" sz="1150" dirty="0" smtClean="0">
                <a:latin typeface="Times New Roman" panose="02020603050405020304" pitchFamily="18" charset="0"/>
                <a:cs typeface="Times New Roman" panose="02020603050405020304" pitchFamily="18" charset="0"/>
                <a:sym typeface="+mn-ea"/>
              </a:rPr>
              <a:t>Бұлтты</a:t>
            </a:r>
            <a:r>
              <a:rPr lang="kk-KZ" altLang="ru-RU" sz="1150" dirty="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түнде қар, күндіз жауын-шашын (жаңбыр, қар) жауады, бұрқасын, көктайғақ күтіледі. Оңтүстіктен, оңтүстік-батыстан жел соғады, </a:t>
            </a:r>
            <a:r>
              <a:rPr lang="kk-KZ" altLang="ru-RU" sz="1150" dirty="0">
                <a:latin typeface="Times New Roman" panose="02020603050405020304" pitchFamily="18" charset="0"/>
                <a:cs typeface="Times New Roman" panose="02020603050405020304" pitchFamily="18" charset="0"/>
                <a:sym typeface="+mn-ea"/>
              </a:rPr>
              <a:t>күші </a:t>
            </a:r>
            <a:r>
              <a:rPr lang="kk-KZ" altLang="ru-RU" sz="1150" dirty="0" smtClean="0">
                <a:latin typeface="Times New Roman" panose="02020603050405020304" pitchFamily="18" charset="0"/>
                <a:cs typeface="Times New Roman" panose="02020603050405020304" pitchFamily="18" charset="0"/>
                <a:sym typeface="+mn-ea"/>
              </a:rPr>
              <a:t>7-12, күндіз екпіні 15-18 </a:t>
            </a:r>
            <a:r>
              <a:rPr lang="kk-KZ" altLang="ru-RU" sz="1150" dirty="0">
                <a:latin typeface="Times New Roman" panose="02020603050405020304" pitchFamily="18" charset="0"/>
                <a:cs typeface="Times New Roman" panose="02020603050405020304" pitchFamily="18" charset="0"/>
                <a:sym typeface="+mn-ea"/>
              </a:rPr>
              <a:t>м/с. Ауа температурасы түнде </a:t>
            </a:r>
            <a:r>
              <a:rPr lang="kk-KZ" altLang="ru-RU" sz="1150" dirty="0" smtClean="0">
                <a:latin typeface="Times New Roman" panose="02020603050405020304" pitchFamily="18" charset="0"/>
                <a:cs typeface="Times New Roman" panose="02020603050405020304" pitchFamily="18" charset="0"/>
                <a:sym typeface="+mn-ea"/>
              </a:rPr>
              <a:t>6-8, </a:t>
            </a:r>
            <a:r>
              <a:rPr lang="kk-KZ" altLang="ru-RU" sz="1150" dirty="0" smtClean="0">
                <a:latin typeface="Times New Roman" panose="02020603050405020304" pitchFamily="18" charset="0"/>
                <a:cs typeface="Times New Roman" panose="02020603050405020304" pitchFamily="18" charset="0"/>
                <a:sym typeface="+mn-ea"/>
              </a:rPr>
              <a:t>күндіз </a:t>
            </a:r>
            <a:r>
              <a:rPr lang="kk-KZ" altLang="ru-RU" sz="1150" dirty="0" smtClean="0">
                <a:latin typeface="Times New Roman" panose="02020603050405020304" pitchFamily="18" charset="0"/>
                <a:cs typeface="Times New Roman" panose="02020603050405020304" pitchFamily="18" charset="0"/>
                <a:sym typeface="+mn-ea"/>
              </a:rPr>
              <a:t>0-2 </a:t>
            </a:r>
            <a:r>
              <a:rPr lang="kk-KZ" altLang="ru-RU" sz="1150" dirty="0">
                <a:latin typeface="Times New Roman" panose="02020603050405020304" pitchFamily="18" charset="0"/>
                <a:cs typeface="Times New Roman" panose="02020603050405020304" pitchFamily="18" charset="0"/>
                <a:sym typeface="+mn-ea"/>
              </a:rPr>
              <a:t>градус </a:t>
            </a:r>
            <a:r>
              <a:rPr lang="kk-KZ" altLang="ru-RU" sz="1150" dirty="0" smtClean="0">
                <a:latin typeface="Times New Roman" panose="02020603050405020304" pitchFamily="18" charset="0"/>
                <a:cs typeface="Times New Roman" panose="02020603050405020304" pitchFamily="18" charset="0"/>
                <a:sym typeface="+mn-ea"/>
              </a:rPr>
              <a:t>суық болады</a:t>
            </a:r>
            <a:r>
              <a:rPr lang="kk-KZ" altLang="ru-RU" sz="1150" dirty="0" smtClean="0">
                <a:latin typeface="Times New Roman" panose="02020603050405020304" pitchFamily="18" charset="0"/>
                <a:cs typeface="Times New Roman" panose="02020603050405020304" pitchFamily="18" charset="0"/>
                <a:sym typeface="+mn-ea"/>
              </a:rPr>
              <a:t>.</a:t>
            </a:r>
          </a:p>
          <a:p>
            <a:pPr algn="ctr"/>
            <a:r>
              <a:rPr lang="kk-KZ" sz="1150" b="1" dirty="0" smtClean="0">
                <a:latin typeface="Times New Roman" panose="02020603050405020304" pitchFamily="18" charset="0"/>
                <a:cs typeface="Times New Roman" panose="02020603050405020304" pitchFamily="18" charset="0"/>
              </a:rPr>
              <a:t>14 </a:t>
            </a:r>
            <a:r>
              <a:rPr lang="kk-KZ" sz="1150" b="1" dirty="0" smtClean="0">
                <a:latin typeface="Times New Roman" panose="02020603050405020304" pitchFamily="18" charset="0"/>
                <a:cs typeface="Times New Roman" panose="02020603050405020304" pitchFamily="18" charset="0"/>
              </a:rPr>
              <a:t>желтоқсанға</a:t>
            </a:r>
            <a:endParaRPr lang="kk-KZ" sz="1150" b="1" dirty="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ж. </a:t>
            </a:r>
            <a:r>
              <a:rPr lang="ru-RU" sz="1150" b="1" dirty="0" smtClean="0">
                <a:solidFill>
                  <a:srgbClr val="000000"/>
                </a:solidFill>
                <a:latin typeface="Times New Roman" pitchFamily="18" charset="0"/>
                <a:cs typeface="Times New Roman" pitchFamily="18" charset="0"/>
              </a:rPr>
              <a:t>13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20-дан </a:t>
            </a:r>
            <a:r>
              <a:rPr lang="ru-RU" sz="1150" b="1" dirty="0" err="1" smtClean="0">
                <a:solidFill>
                  <a:srgbClr val="000000"/>
                </a:solidFill>
                <a:latin typeface="Times New Roman" pitchFamily="18" charset="0"/>
                <a:cs typeface="Times New Roman" pitchFamily="18" charset="0"/>
              </a:rPr>
              <a:t>бастап</a:t>
            </a:r>
            <a:r>
              <a:rPr lang="ru-RU" sz="1150" b="1" dirty="0" smtClean="0">
                <a:solidFill>
                  <a:srgbClr val="000000"/>
                </a:solidFill>
                <a:latin typeface="Times New Roman" pitchFamily="18" charset="0"/>
                <a:cs typeface="Times New Roman" pitchFamily="18" charset="0"/>
              </a:rPr>
              <a:t> </a:t>
            </a:r>
            <a:r>
              <a:rPr lang="ru-RU" sz="1150" b="1" dirty="0" smtClean="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kk-KZ" sz="1150" b="1" dirty="0" smtClean="0">
                <a:latin typeface="Times New Roman" panose="02020603050405020304" pitchFamily="18" charset="0"/>
                <a:cs typeface="Times New Roman" panose="02020603050405020304" pitchFamily="18" charset="0"/>
              </a:rPr>
              <a:t>желтоқсан </a:t>
            </a:r>
            <a:r>
              <a:rPr lang="ru-RU" sz="1150" b="1" dirty="0" err="1" smtClean="0">
                <a:solidFill>
                  <a:srgbClr val="000000"/>
                </a:solidFill>
                <a:latin typeface="Times New Roman" pitchFamily="18" charset="0"/>
                <a:cs typeface="Times New Roman" pitchFamily="18" charset="0"/>
              </a:rPr>
              <a:t>сағ</a:t>
            </a:r>
            <a:r>
              <a:rPr lang="ru-RU" sz="1150" b="1" dirty="0" smtClean="0">
                <a:solidFill>
                  <a:srgbClr val="000000"/>
                </a:solidFill>
                <a:latin typeface="Times New Roman" pitchFamily="18" charset="0"/>
                <a:cs typeface="Times New Roman" pitchFamily="18" charset="0"/>
              </a:rPr>
              <a:t>. 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altLang="ru-RU" sz="1150" dirty="0">
                <a:latin typeface="Times New Roman" panose="02020603050405020304" pitchFamily="18" charset="0"/>
                <a:cs typeface="Times New Roman" panose="02020603050405020304" pitchFamily="18" charset="0"/>
                <a:sym typeface="+mn-ea"/>
              </a:rPr>
              <a:t>Б</a:t>
            </a:r>
            <a:r>
              <a:rPr lang="kk-KZ" altLang="ru-RU" sz="1150" dirty="0" smtClean="0">
                <a:latin typeface="Times New Roman" panose="02020603050405020304" pitchFamily="18" charset="0"/>
                <a:cs typeface="Times New Roman" panose="02020603050405020304" pitchFamily="18" charset="0"/>
                <a:sym typeface="+mn-ea"/>
              </a:rPr>
              <a:t>ұлтты</a:t>
            </a:r>
            <a:r>
              <a:rPr lang="kk-KZ" altLang="ru-RU" sz="1150" dirty="0">
                <a:latin typeface="Times New Roman" panose="02020603050405020304" pitchFamily="18" charset="0"/>
                <a:cs typeface="Times New Roman" panose="02020603050405020304" pitchFamily="18" charset="0"/>
                <a:sym typeface="+mn-ea"/>
              </a:rPr>
              <a:t>, </a:t>
            </a:r>
            <a:r>
              <a:rPr lang="kk-KZ" altLang="ru-RU" sz="1150" dirty="0" smtClean="0">
                <a:latin typeface="Times New Roman" panose="02020603050405020304" pitchFamily="18" charset="0"/>
                <a:cs typeface="Times New Roman" panose="02020603050405020304" pitchFamily="18" charset="0"/>
                <a:sym typeface="+mn-ea"/>
              </a:rPr>
              <a:t>қар жауады, көктайғақ, </a:t>
            </a:r>
            <a:r>
              <a:rPr lang="kk-KZ" altLang="ru-RU" sz="1150" dirty="0" smtClean="0">
                <a:latin typeface="Times New Roman" panose="02020603050405020304" pitchFamily="18" charset="0"/>
                <a:cs typeface="Times New Roman" panose="02020603050405020304" pitchFamily="18" charset="0"/>
                <a:sym typeface="+mn-ea"/>
              </a:rPr>
              <a:t>бұрқасын </a:t>
            </a:r>
            <a:r>
              <a:rPr lang="kk-KZ" altLang="ru-RU" sz="1150" dirty="0" smtClean="0">
                <a:latin typeface="Times New Roman" panose="02020603050405020304" pitchFamily="18" charset="0"/>
                <a:cs typeface="Times New Roman" panose="02020603050405020304" pitchFamily="18" charset="0"/>
                <a:sym typeface="+mn-ea"/>
              </a:rPr>
              <a:t>күтіледі</a:t>
            </a:r>
            <a:r>
              <a:rPr lang="kk-KZ" sz="1150" dirty="0" smtClean="0">
                <a:latin typeface="Times New Roman" panose="02020603050405020304" pitchFamily="18" charset="0"/>
                <a:cs typeface="Times New Roman" panose="02020603050405020304" pitchFamily="18" charset="0"/>
              </a:rPr>
              <a:t>. Оңтүстік-батыстан жел соғады, күші </a:t>
            </a:r>
            <a:r>
              <a:rPr lang="kk-KZ" sz="1150" dirty="0" smtClean="0">
                <a:latin typeface="Times New Roman" panose="02020603050405020304" pitchFamily="18" charset="0"/>
                <a:cs typeface="Times New Roman" panose="02020603050405020304" pitchFamily="18" charset="0"/>
              </a:rPr>
              <a:t>15-20 </a:t>
            </a:r>
            <a:r>
              <a:rPr lang="kk-KZ" sz="1150" dirty="0" smtClean="0">
                <a:latin typeface="Times New Roman" panose="02020603050405020304" pitchFamily="18" charset="0"/>
                <a:cs typeface="Times New Roman" panose="02020603050405020304" pitchFamily="18" charset="0"/>
              </a:rPr>
              <a:t>м/с. Ауа температурасы </a:t>
            </a:r>
            <a:r>
              <a:rPr lang="kk-KZ" sz="1150" dirty="0" smtClean="0">
                <a:latin typeface="Times New Roman" panose="02020603050405020304" pitchFamily="18" charset="0"/>
                <a:cs typeface="Times New Roman" panose="02020603050405020304" pitchFamily="18" charset="0"/>
              </a:rPr>
              <a:t>8-10 </a:t>
            </a:r>
            <a:r>
              <a:rPr lang="kk-KZ" sz="1150" dirty="0" smtClean="0">
                <a:latin typeface="Times New Roman" panose="02020603050405020304" pitchFamily="18" charset="0"/>
                <a:cs typeface="Times New Roman" panose="02020603050405020304" pitchFamily="18" charset="0"/>
              </a:rPr>
              <a:t>градус аяз болады.</a:t>
            </a:r>
            <a:endParaRPr lang="kk-KZ" sz="115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8955648"/>
              </p:ext>
            </p:extLst>
          </p:nvPr>
        </p:nvGraphicFramePr>
        <p:xfrm>
          <a:off x="5009368" y="4017596"/>
          <a:ext cx="4667576" cy="2150650"/>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900" dirty="0" smtClean="0">
                          <a:solidFill>
                            <a:schemeClr val="tx1"/>
                          </a:solidFill>
                          <a:latin typeface="Times New Roman" panose="02020603050405020304" pitchFamily="18" charset="0"/>
                          <a:cs typeface="Times New Roman" panose="02020603050405020304" pitchFamily="18" charset="0"/>
                        </a:rPr>
                        <a:t>Күкірсутек</a:t>
                      </a:r>
                      <a:r>
                        <a:rPr lang="kk-KZ" sz="9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0.414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21</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224218695"/>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0456" y="226817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13 </a:t>
            </a:r>
            <a:r>
              <a:rPr lang="kk-KZ" sz="1150" dirty="0" smtClean="0">
                <a:solidFill>
                  <a:schemeClr val="tx1"/>
                </a:solidFill>
                <a:latin typeface="Times New Roman" panose="02020603050405020304" pitchFamily="18" charset="0"/>
                <a:cs typeface="Times New Roman" panose="02020603050405020304" pitchFamily="18" charset="0"/>
              </a:rPr>
              <a:t>желтоқсанда,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smtClean="0">
                <a:solidFill>
                  <a:schemeClr val="tx1"/>
                </a:solidFill>
                <a:latin typeface="Times New Roman" panose="02020603050405020304" pitchFamily="18" charset="0"/>
                <a:cs typeface="Times New Roman" panose="02020603050405020304" pitchFamily="18" charset="0"/>
              </a:rPr>
              <a:t>14</a:t>
            </a:r>
            <a:r>
              <a:rPr lang="kk-KZ"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желтоқсан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a:solidFill>
                  <a:schemeClr val="tx1"/>
                </a:solidFill>
                <a:latin typeface="Times New Roman" panose="02020603050405020304" pitchFamily="18" charset="0"/>
                <a:cs typeface="Times New Roman" panose="02020603050405020304" pitchFamily="18" charset="0"/>
              </a:rPr>
              <a:t>сейілуіне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3611" y="3237667"/>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38498</TotalTime>
  <Words>548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6331</cp:revision>
  <cp:lastPrinted>2021-07-01T07:38:07Z</cp:lastPrinted>
  <dcterms:created xsi:type="dcterms:W3CDTF">2018-03-27T06:03:00Z</dcterms:created>
  <dcterms:modified xsi:type="dcterms:W3CDTF">2025-12-12T09:10:30Z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