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6114333"/>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13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14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күндіз қар жауады</a:t>
            </a:r>
            <a:r>
              <a:rPr lang="kk-KZ" sz="1200" dirty="0">
                <a:latin typeface="Times New Roman" panose="02020603050405020304" pitchFamily="18" charset="0"/>
                <a:ea typeface="Calibri" panose="020F0502020204030204" pitchFamily="34" charset="0"/>
              </a:rPr>
              <a:t>, бұрқасын күтіледі. Оңтүстік-батыстан жел соғады, күші 9-14, күндіз екпіні 15-20 м/с.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6-8, </a:t>
            </a:r>
            <a:r>
              <a:rPr lang="kk-KZ" sz="1200" dirty="0">
                <a:latin typeface="Times New Roman" panose="02020603050405020304" pitchFamily="18" charset="0"/>
                <a:ea typeface="Calibri" panose="020F0502020204030204" pitchFamily="34" charset="0"/>
              </a:rPr>
              <a:t>күндіз 1-3 </a:t>
            </a:r>
            <a:r>
              <a:rPr lang="kk-KZ" sz="1200" dirty="0">
                <a:effectLst/>
                <a:latin typeface="Times New Roman" panose="02020603050405020304" pitchFamily="18" charset="0"/>
                <a:ea typeface="Calibri" panose="020F0502020204030204" pitchFamily="34" charset="0"/>
              </a:rPr>
              <a:t>градус </a:t>
            </a:r>
            <a:r>
              <a:rPr lang="kk-KZ" sz="1200" dirty="0">
                <a:latin typeface="Times New Roman" panose="02020603050405020304" pitchFamily="18" charset="0"/>
                <a:ea typeface="Calibri" panose="020F0502020204030204" pitchFamily="34" charset="0"/>
              </a:rPr>
              <a:t>аяз. </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14 желтоқсанның сағ. 20-дан 15 </a:t>
            </a:r>
            <a:r>
              <a:rPr lang="ru-RU" altLang="ru-RU" sz="1200" b="1" dirty="0" err="1">
                <a:latin typeface="Times New Roman" panose="02020603050405020304" pitchFamily="18" charset="0"/>
                <a:cs typeface="Times New Roman" pitchFamily="18" charset="0"/>
              </a:rPr>
              <a:t>желтоқсанның</a:t>
            </a:r>
            <a:r>
              <a:rPr lang="ru-RU" altLang="ru-RU" sz="1200" b="1" dirty="0">
                <a:latin typeface="Times New Roman" panose="02020603050405020304" pitchFamily="18" charset="0"/>
                <a:cs typeface="Times New Roman" pitchFamily="18" charset="0"/>
              </a:rPr>
              <a:t> сағ. 08-ға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қар жауады, бұрқасын, көктайғақ күтіледі.  Оңтүстік-батыстан жел соғады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екпіні</a:t>
            </a:r>
            <a:r>
              <a:rPr lang="ru-RU" sz="1200" dirty="0">
                <a:latin typeface="Times New Roman" panose="02020603050405020304" pitchFamily="18" charset="0"/>
                <a:ea typeface="Calibri" panose="020F0502020204030204" pitchFamily="34" charset="0"/>
              </a:rPr>
              <a:t> 15-20 м/с. </a:t>
            </a:r>
            <a:r>
              <a:rPr lang="kk-KZ" sz="1200" dirty="0">
                <a:effectLst/>
                <a:latin typeface="Times New Roman" panose="02020603050405020304" pitchFamily="18" charset="0"/>
                <a:ea typeface="Calibri" panose="020F0502020204030204" pitchFamily="34" charset="0"/>
              </a:rPr>
              <a:t>Ауа температурасы </a:t>
            </a:r>
            <a:r>
              <a:rPr lang="kk-KZ" sz="1200" dirty="0">
                <a:latin typeface="Times New Roman" panose="02020603050405020304" pitchFamily="18" charset="0"/>
                <a:ea typeface="Calibri" panose="020F0502020204030204" pitchFamily="34" charset="0"/>
              </a:rPr>
              <a:t>6-8 </a:t>
            </a:r>
            <a:r>
              <a:rPr lang="kk-KZ" sz="1200" dirty="0">
                <a:effectLst/>
                <a:latin typeface="Times New Roman" panose="02020603050405020304" pitchFamily="18" charset="0"/>
                <a:ea typeface="Calibri" panose="020F0502020204030204" pitchFamily="34" charset="0"/>
              </a:rPr>
              <a:t>градус аяз</a:t>
            </a:r>
            <a:r>
              <a:rPr lang="ru-RU" sz="1200" dirty="0">
                <a:latin typeface="Times New Roman" panose="02020603050405020304" pitchFamily="18" charset="0"/>
                <a:ea typeface="Calibri" panose="020F0502020204030204" pitchFamily="34" charset="0"/>
              </a:rPr>
              <a:t>.</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341277127"/>
              </p:ext>
            </p:extLst>
          </p:nvPr>
        </p:nvGraphicFramePr>
        <p:xfrm>
          <a:off x="5001868" y="4481912"/>
          <a:ext cx="4572000" cy="1845076"/>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7804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4987">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374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131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0.829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403">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3740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2302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20516</TotalTime>
  <Words>585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3914</cp:revision>
  <cp:lastPrinted>2021-07-01T07:38:07Z</cp:lastPrinted>
  <dcterms:created xsi:type="dcterms:W3CDTF">2018-03-27T06:03:00Z</dcterms:created>
  <dcterms:modified xsi:type="dcterms:W3CDTF">2025-12-13T05:54:37Z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