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8461496"/>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a:solidFill>
                            <a:srgbClr val="002060"/>
                          </a:solidFill>
                          <a:latin typeface="Times New Roman" panose="02020603050405020304" pitchFamily="18" charset="0"/>
                          <a:cs typeface="Times New Roman" panose="02020603050405020304" pitchFamily="18" charset="0"/>
                        </a:rPr>
                        <a:t>3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13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0962302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49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6793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1.359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3"/>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14</a:t>
            </a:r>
            <a:r>
              <a:rPr lang="kk-KZ" sz="1050" b="1" kern="1400" dirty="0">
                <a:latin typeface="Times New Roman" panose="02020603050405020304" pitchFamily="18" charset="0"/>
                <a:cs typeface="Times New Roman" panose="02020603050405020304" pitchFamily="18" charset="0"/>
              </a:rPr>
              <a:t> желтоқсан</a:t>
            </a:r>
            <a:r>
              <a:rPr lang="kk-KZ" sz="1050" b="1" dirty="0">
                <a:latin typeface="Times New Roman" panose="02020603050405020304" pitchFamily="18" charset="0"/>
                <a:cs typeface="Times New Roman" panose="02020603050405020304" pitchFamily="18" charset="0"/>
              </a:rPr>
              <a:t>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13 </a:t>
            </a:r>
            <a:r>
              <a:rPr lang="kk-KZ" sz="1050" b="1" kern="1400" dirty="0">
                <a:latin typeface="Times New Roman" panose="02020603050405020304" pitchFamily="18" charset="0"/>
                <a:cs typeface="Times New Roman" panose="02020603050405020304" pitchFamily="18" charset="0"/>
              </a:rPr>
              <a:t>желтоқсан</a:t>
            </a:r>
            <a:r>
              <a:rPr lang="ru-RU" sz="1050" b="1" dirty="0">
                <a:latin typeface="Times New Roman" panose="02020603050405020304" pitchFamily="18" charset="0"/>
                <a:cs typeface="Times New Roman" panose="02020603050405020304" pitchFamily="18" charset="0"/>
              </a:rPr>
              <a:t> с. 20-ден </a:t>
            </a:r>
            <a:r>
              <a:rPr lang="kk-KZ" sz="1050" b="1" kern="1400" dirty="0">
                <a:latin typeface="Times New Roman" panose="02020603050405020304" pitchFamily="18" charset="0"/>
                <a:cs typeface="Times New Roman" panose="02020603050405020304" pitchFamily="18" charset="0"/>
              </a:rPr>
              <a:t> 14 желтоқсан</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00" dirty="0">
                <a:latin typeface="Times New Roman" panose="02020603050405020304" pitchFamily="18" charset="0"/>
                <a:cs typeface="Times New Roman" panose="02020603050405020304" pitchFamily="18" charset="0"/>
              </a:rPr>
              <a:t>Көшпелі </a:t>
            </a:r>
            <a:r>
              <a:rPr lang="kk-KZ" sz="1100" dirty="0">
                <a:latin typeface="Times New Roman" panose="02020603050405020304" pitchFamily="18" charset="0"/>
                <a:cs typeface="Times New Roman" panose="02020603050405020304" pitchFamily="18" charset="0"/>
              </a:rPr>
              <a:t>бұлтты, жауын-шашынсыз. Оңтүстіктен жел соғады, күші 9-14</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8-10 күндіз 2-4 аяз</a:t>
            </a:r>
            <a:r>
              <a:rPr lang="kk-KZ" sz="1000" dirty="0">
                <a:latin typeface="Times New Roman" panose="02020603050405020304" pitchFamily="18" charset="0"/>
                <a:cs typeface="Times New Roman" panose="02020603050405020304" pitchFamily="18" charset="0"/>
              </a:rPr>
              <a:t>.</a:t>
            </a:r>
            <a:r>
              <a:rPr lang="ru-RU" sz="1000" dirty="0">
                <a:latin typeface="Times New Roman" panose="02020603050405020304" pitchFamily="18" charset="0"/>
                <a:cs typeface="Times New Roman" panose="02020603050405020304" pitchFamily="18" charset="0"/>
              </a:rPr>
              <a:t> </a:t>
            </a:r>
            <a:endParaRPr lang="kk-KZ" sz="10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15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14</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15 желтоқсан с. 08-ға дейін </a:t>
            </a:r>
          </a:p>
          <a:p>
            <a:pPr algn="just"/>
            <a:r>
              <a:rPr lang="kk-KZ" sz="1100" dirty="0">
                <a:latin typeface="Times New Roman" panose="02020603050405020304" pitchFamily="18" charset="0"/>
                <a:cs typeface="Times New Roman" panose="02020603050405020304" pitchFamily="18" charset="0"/>
              </a:rPr>
              <a:t> Бұлтты, қар, бұрқасын. Оңтүстік-батыстан жел соғады, күші 15-20, екпіні 25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2-4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57708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050" dirty="0">
                <a:solidFill>
                  <a:schemeClr val="tx1"/>
                </a:solidFill>
                <a:latin typeface="Times New Roman" panose="02020603050405020304" pitchFamily="18" charset="0"/>
                <a:cs typeface="Times New Roman" panose="02020603050405020304" pitchFamily="18" charset="0"/>
              </a:rPr>
              <a:t>14 </a:t>
            </a:r>
            <a:r>
              <a:rPr lang="kk-KZ" sz="1050" dirty="0">
                <a:solidFill>
                  <a:schemeClr val="tx1"/>
                </a:solidFill>
                <a:latin typeface="Times New Roman" panose="02020603050405020304" pitchFamily="18" charset="0"/>
                <a:cs typeface="Times New Roman" panose="02020603050405020304" pitchFamily="18" charset="0"/>
              </a:rPr>
              <a:t>желтоқсанда,</a:t>
            </a:r>
            <a:r>
              <a:rPr lang="ru-RU" sz="1050" dirty="0">
                <a:solidFill>
                  <a:schemeClr val="tx1"/>
                </a:solidFill>
                <a:latin typeface="Times New Roman" panose="02020603050405020304" pitchFamily="18" charset="0"/>
                <a:cs typeface="Times New Roman" panose="02020603050405020304" pitchFamily="18" charset="0"/>
              </a:rPr>
              <a:t> т</a:t>
            </a:r>
            <a:r>
              <a:rPr lang="kk-KZ" sz="1050" dirty="0">
                <a:solidFill>
                  <a:schemeClr val="tx1"/>
                </a:solidFill>
                <a:latin typeface="Times New Roman" panose="02020603050405020304" pitchFamily="18" charset="0"/>
                <a:cs typeface="Times New Roman" panose="02020603050405020304" pitchFamily="18" charset="0"/>
              </a:rPr>
              <a:t>ү</a:t>
            </a:r>
            <a:r>
              <a:rPr lang="ru-RU" sz="1050" dirty="0" err="1">
                <a:solidFill>
                  <a:schemeClr val="tx1"/>
                </a:solidFill>
                <a:latin typeface="Times New Roman" panose="02020603050405020304" pitchFamily="18" charset="0"/>
                <a:cs typeface="Times New Roman" panose="02020603050405020304" pitchFamily="18" charset="0"/>
              </a:rPr>
              <a:t>нде</a:t>
            </a:r>
            <a:r>
              <a:rPr lang="ru-RU" sz="1050" dirty="0">
                <a:solidFill>
                  <a:schemeClr val="tx1"/>
                </a:solidFill>
                <a:latin typeface="Times New Roman" panose="02020603050405020304" pitchFamily="18" charset="0"/>
                <a:cs typeface="Times New Roman" panose="02020603050405020304" pitchFamily="18" charset="0"/>
              </a:rPr>
              <a:t> 15 </a:t>
            </a:r>
            <a:r>
              <a:rPr lang="kk-KZ" sz="1050" dirty="0">
                <a:solidFill>
                  <a:schemeClr val="tx1"/>
                </a:solidFill>
                <a:latin typeface="Times New Roman" panose="02020603050405020304" pitchFamily="18" charset="0"/>
                <a:cs typeface="Times New Roman" panose="02020603050405020304" pitchFamily="18" charset="0"/>
              </a:rPr>
              <a:t>желтоқсанда</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050" b="1" dirty="0">
                <a:solidFill>
                  <a:prstClr val="black"/>
                </a:solidFill>
                <a:latin typeface="Times New Roman" panose="02020603050405020304" pitchFamily="18" charset="0"/>
                <a:cs typeface="Times New Roman" panose="02020603050405020304" pitchFamily="18" charset="0"/>
              </a:rPr>
              <a:t>сейілуіне</a:t>
            </a:r>
            <a:r>
              <a:rPr lang="kk-KZ" sz="1050" b="1" dirty="0">
                <a:solidFill>
                  <a:srgbClr val="000000"/>
                </a:solidFill>
                <a:latin typeface="Times New Roman" panose="02020603050405020304" pitchFamily="18" charset="0"/>
              </a:rPr>
              <a:t> </a:t>
            </a:r>
            <a:r>
              <a:rPr lang="ru-RU" sz="105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050" b="1" dirty="0">
                <a:solidFill>
                  <a:prstClr val="black"/>
                </a:solidFill>
                <a:latin typeface="Times New Roman" panose="02020603050405020304" pitchFamily="18" charset="0"/>
                <a:cs typeface="Times New Roman" panose="02020603050405020304" pitchFamily="18" charset="0"/>
              </a:rPr>
              <a:t>төмен</a:t>
            </a:r>
            <a:r>
              <a:rPr lang="ru-RU" sz="1050" b="1" dirty="0">
                <a:solidFill>
                  <a:srgbClr val="000000"/>
                </a:solidFill>
                <a:latin typeface="Times New Roman" panose="02020603050405020304" pitchFamily="18" charset="0"/>
              </a:rPr>
              <a:t>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ru-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49547</TotalTime>
  <Words>608</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7124</cp:revision>
  <cp:lastPrinted>2025-07-15T07:11:11Z</cp:lastPrinted>
  <dcterms:created xsi:type="dcterms:W3CDTF">2018-03-27T06:03:00Z</dcterms:created>
  <dcterms:modified xsi:type="dcterms:W3CDTF">2025-12-13T06:40:01Z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