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550330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355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114301"/>
            <a:ext cx="4681538" cy="2231380"/>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a:latin typeface="Times New Roman" panose="02020603050405020304" pitchFamily="18" charset="0"/>
                <a:cs typeface="Times New Roman" panose="02020603050405020304" pitchFamily="18" charset="0"/>
              </a:rPr>
              <a:t>                                       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solidFill>
                  <a:prstClr val="black"/>
                </a:solidFill>
                <a:latin typeface="Times New Roman" panose="02020603050405020304" pitchFamily="18" charset="0"/>
                <a:cs typeface="Times New Roman" panose="02020603050405020304" pitchFamily="18" charset="0"/>
              </a:rPr>
              <a:t>22 желтоқсан</a:t>
            </a:r>
            <a:endParaRPr lang="kk-KZ" sz="1100" b="1" dirty="0">
              <a:solidFill>
                <a:prstClr val="black"/>
              </a:solidFill>
              <a:latin typeface="Times New Roman" panose="02020603050405020304" pitchFamily="18" charset="0"/>
              <a:cs typeface="Times New Roman" panose="02020603050405020304" pitchFamily="18" charset="0"/>
            </a:endParaRPr>
          </a:p>
          <a:p>
            <a:pPr algn="ctr"/>
            <a:r>
              <a:rPr lang="kk-KZ" altLang="ru-RU" sz="1100" b="1" dirty="0">
                <a:solidFill>
                  <a:prstClr val="black"/>
                </a:solidFill>
                <a:latin typeface="Times New Roman" panose="02020603050405020304" pitchFamily="18" charset="0"/>
                <a:cs typeface="Times New Roman" panose="02020603050405020304" pitchFamily="18" charset="0"/>
              </a:rPr>
              <a:t>21 желтоқсан сағ. 20-ден </a:t>
            </a:r>
            <a:r>
              <a:rPr lang="kk-KZ" sz="1100" b="1" dirty="0">
                <a:solidFill>
                  <a:prstClr val="black"/>
                </a:solidFill>
                <a:latin typeface="Times New Roman" panose="02020603050405020304" pitchFamily="18" charset="0"/>
                <a:cs typeface="Times New Roman" panose="02020603050405020304" pitchFamily="18" charset="0"/>
              </a:rPr>
              <a:t>бастап</a:t>
            </a:r>
            <a:r>
              <a:rPr lang="kk-KZ" altLang="ru-RU" sz="1100" b="1" dirty="0">
                <a:solidFill>
                  <a:prstClr val="black"/>
                </a:solidFill>
                <a:latin typeface="Times New Roman" panose="02020603050405020304" pitchFamily="18" charset="0"/>
                <a:cs typeface="Times New Roman" panose="02020603050405020304" pitchFamily="18" charset="0"/>
              </a:rPr>
              <a:t> 22 желтоқсан 2025 ж. сағ. 20-дейін</a:t>
            </a:r>
            <a:endParaRPr lang="en-US" altLang="ru-RU" sz="1100" b="1" dirty="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kk-KZ" sz="1200" kern="1400" dirty="0">
                <a:solidFill>
                  <a:srgbClr val="000000"/>
                </a:solidFill>
                <a:latin typeface="Times New Roman" panose="02020603050405020304" pitchFamily="18" charset="0"/>
                <a:ea typeface="Times New Roman" panose="02020603050405020304" pitchFamily="18" charset="0"/>
              </a:rPr>
              <a:t>Оңтүстік-батыстан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kk-KZ" sz="1200" dirty="0">
                <a:solidFill>
                  <a:prstClr val="black"/>
                </a:solidFill>
                <a:latin typeface="Times New Roman" panose="02020603050405020304" pitchFamily="18" charset="0"/>
                <a:cs typeface="Times New Roman" panose="02020603050405020304" pitchFamily="18" charset="0"/>
              </a:rPr>
              <a:t>екпіні 15-20</a:t>
            </a:r>
            <a:r>
              <a:rPr lang="ru-RU" sz="1200" dirty="0">
                <a:solidFill>
                  <a:prstClr val="black"/>
                </a:solidFill>
                <a:latin typeface="Times New Roman" panose="02020603050405020304" pitchFamily="18" charset="0"/>
                <a:cs typeface="Times New Roman" panose="02020603050405020304" pitchFamily="18" charset="0"/>
              </a:rPr>
              <a:t>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20-22, күндіз 7-9 градус аяз.</a:t>
            </a:r>
          </a:p>
          <a:p>
            <a:pPr algn="just"/>
            <a:endParaRPr lang="kk-KZ" sz="1200" dirty="0">
              <a:solidFill>
                <a:prstClr val="black"/>
              </a:solidFill>
              <a:latin typeface="Times New Roman" panose="02020603050405020304" pitchFamily="18" charset="0"/>
              <a:cs typeface="Times New Roman" panose="02020603050405020304" pitchFamily="18" charset="0"/>
            </a:endParaRPr>
          </a:p>
          <a:p>
            <a:pPr algn="just"/>
            <a:r>
              <a:rPr lang="kk-KZ" sz="1100" kern="900" dirty="0">
                <a:solidFill>
                  <a:srgbClr val="000000"/>
                </a:solidFill>
                <a:latin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2025 жылғы </a:t>
            </a:r>
            <a:r>
              <a:rPr lang="kk-KZ" sz="1100" b="1" dirty="0">
                <a:solidFill>
                  <a:prstClr val="black"/>
                </a:solidFill>
                <a:latin typeface="Times New Roman" panose="02020603050405020304" pitchFamily="18" charset="0"/>
                <a:cs typeface="Times New Roman" panose="02020603050405020304" pitchFamily="18" charset="0"/>
              </a:rPr>
              <a:t>23 желтоқсан </a:t>
            </a:r>
          </a:p>
          <a:p>
            <a:pPr lvl="0" algn="ctr"/>
            <a:r>
              <a:rPr lang="kk-KZ" sz="1100" b="1" dirty="0">
                <a:solidFill>
                  <a:prstClr val="black"/>
                </a:solidFill>
                <a:latin typeface="Times New Roman" panose="02020603050405020304" pitchFamily="18" charset="0"/>
                <a:cs typeface="Times New Roman" panose="02020603050405020304" pitchFamily="18" charset="0"/>
              </a:rPr>
              <a:t>22 желтоқсан </a:t>
            </a:r>
            <a:r>
              <a:rPr lang="kk-KZ" sz="1100" b="1" dirty="0">
                <a:latin typeface="Times New Roman" panose="02020603050405020304" pitchFamily="18" charset="0"/>
                <a:cs typeface="Times New Roman" panose="02020603050405020304" pitchFamily="18" charset="0"/>
              </a:rPr>
              <a:t>сағ. 20-ден бастап </a:t>
            </a:r>
            <a:r>
              <a:rPr lang="kk-KZ" sz="1100" b="1" dirty="0">
                <a:solidFill>
                  <a:prstClr val="black"/>
                </a:solidFill>
                <a:latin typeface="Times New Roman" panose="02020603050405020304" pitchFamily="18" charset="0"/>
                <a:cs typeface="Times New Roman" panose="02020603050405020304" pitchFamily="18" charset="0"/>
              </a:rPr>
              <a:t>23 желтоқсан </a:t>
            </a:r>
            <a:r>
              <a:rPr lang="kk-KZ" altLang="ru-RU" sz="1100" b="1" dirty="0">
                <a:solidFill>
                  <a:prstClr val="black"/>
                </a:solidFill>
                <a:latin typeface="Times New Roman" panose="02020603050405020304" pitchFamily="18" charset="0"/>
                <a:cs typeface="Times New Roman" panose="02020603050405020304" pitchFamily="18" charset="0"/>
              </a:rPr>
              <a:t>2025 ж.</a:t>
            </a:r>
            <a:r>
              <a:rPr lang="kk-KZ" sz="1100" b="1" dirty="0">
                <a:latin typeface="Times New Roman" panose="02020603050405020304" pitchFamily="18" charset="0"/>
                <a:cs typeface="Times New Roman" panose="02020603050405020304" pitchFamily="18" charset="0"/>
              </a:rPr>
              <a:t> сағ. 08-ға дейін </a:t>
            </a:r>
          </a:p>
          <a:p>
            <a:pPr lvl="0" algn="just"/>
            <a:r>
              <a:rPr lang="kk-KZ" sz="1200" kern="900" dirty="0">
                <a:solidFill>
                  <a:srgbClr val="000000"/>
                </a:solidFill>
                <a:latin typeface="Times New Roman" panose="02020603050405020304" pitchFamily="18" charset="0"/>
                <a:ea typeface="Times New Roman" panose="02020603050405020304" pitchFamily="18" charset="0"/>
              </a:rPr>
              <a:t>Көшпелі</a:t>
            </a:r>
            <a:r>
              <a:rPr lang="kk-KZ" sz="1200" b="1" kern="900" dirty="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бұлтты,</a:t>
            </a:r>
            <a:r>
              <a:rPr lang="kk-KZ" sz="1200" kern="1400" dirty="0">
                <a:solidFill>
                  <a:srgbClr val="000000"/>
                </a:solidFill>
                <a:latin typeface="Times New Roman" panose="02020603050405020304" pitchFamily="18" charset="0"/>
                <a:ea typeface="Times New Roman" panose="02020603050405020304" pitchFamily="18" charset="0"/>
              </a:rPr>
              <a:t> жауын-шашынсыз. Оңтүстік-батыстан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10-12 градус аяз.</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4326280"/>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569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404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2,022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653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1.632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21 желтоқсан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22,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23 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27510</TotalTime>
  <Words>620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5306</cp:revision>
  <cp:lastPrinted>2021-07-01T07:38:07Z</cp:lastPrinted>
  <dcterms:created xsi:type="dcterms:W3CDTF">2018-03-27T06:03:00Z</dcterms:created>
  <dcterms:modified xsi:type="dcterms:W3CDTF">2025-12-21T06:55:15Z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