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6" d="100"/>
          <a:sy n="116" d="100"/>
        </p:scale>
        <p:origin x="228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1162407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355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21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62985" y="25969"/>
            <a:ext cx="4712545" cy="2039020"/>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a:latin typeface="Times New Roman" panose="02020603050405020304" pitchFamily="18" charset="0"/>
                <a:cs typeface="Times New Roman" panose="02020603050405020304" pitchFamily="18" charset="0"/>
              </a:rPr>
              <a:t>22 желтоқсанға а</a:t>
            </a:r>
            <a:r>
              <a:rPr lang="kk-KZ" altLang="ru-RU" sz="1150" b="1" dirty="0">
                <a:latin typeface="Times New Roman" pitchFamily="18" charset="0"/>
                <a:cs typeface="Times New Roman" pitchFamily="18" charset="0"/>
              </a:rPr>
              <a:t>уа-райы болжамы</a:t>
            </a:r>
            <a:endParaRPr lang="ru-RU" altLang="ru-RU" sz="1150" b="1" dirty="0">
              <a:latin typeface="Times New Roman" pitchFamily="18" charset="0"/>
              <a:cs typeface="Times New Roman" pitchFamily="18" charset="0"/>
            </a:endParaRPr>
          </a:p>
          <a:p>
            <a:pPr algn="ctr"/>
            <a:r>
              <a:rPr lang="ru-RU" altLang="ru-RU" sz="1150" b="1" dirty="0">
                <a:solidFill>
                  <a:srgbClr val="000000"/>
                </a:solidFill>
                <a:latin typeface="Times New Roman" pitchFamily="18" charset="0"/>
                <a:cs typeface="Times New Roman" pitchFamily="18" charset="0"/>
              </a:rPr>
              <a:t>2025 ж. 21</a:t>
            </a:r>
            <a:r>
              <a:rPr lang="kk-KZ" sz="1150" b="1" dirty="0">
                <a:latin typeface="Times New Roman" panose="02020603050405020304" pitchFamily="18" charset="0"/>
                <a:cs typeface="Times New Roman" panose="02020603050405020304" pitchFamily="18" charset="0"/>
              </a:rPr>
              <a:t> желтоқсан </a:t>
            </a:r>
            <a:r>
              <a:rPr lang="ru-RU" altLang="ru-RU" sz="1150" b="1" dirty="0" err="1">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20-дан</a:t>
            </a:r>
            <a:r>
              <a:rPr lang="ru-RU" sz="1150" b="1" dirty="0">
                <a:latin typeface="Times New Roman" panose="02020603050405020304" pitchFamily="18" charset="0"/>
                <a:cs typeface="Times New Roman" panose="02020603050405020304" pitchFamily="18" charset="0"/>
              </a:rPr>
              <a:t> 22</a:t>
            </a:r>
            <a:r>
              <a:rPr lang="kk-KZ" sz="1150" b="1" dirty="0">
                <a:latin typeface="Times New Roman" panose="02020603050405020304" pitchFamily="18" charset="0"/>
                <a:cs typeface="Times New Roman" panose="02020603050405020304" pitchFamily="18" charset="0"/>
              </a:rPr>
              <a:t> желтоқсанға </a:t>
            </a:r>
            <a:r>
              <a:rPr lang="ru-RU" altLang="ru-RU" sz="1150" b="1" dirty="0" err="1">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ru-RU" altLang="ru-RU" sz="1150" dirty="0">
                <a:solidFill>
                  <a:srgbClr val="000000"/>
                </a:solidFill>
                <a:latin typeface="Times New Roman" pitchFamily="18" charset="0"/>
                <a:cs typeface="Times New Roman" pitchFamily="18" charset="0"/>
                <a:sym typeface="+mn-ea"/>
              </a:rPr>
              <a:t>Б</a:t>
            </a:r>
            <a:r>
              <a:rPr lang="kk-KZ" altLang="ru-RU" sz="1150" dirty="0">
                <a:latin typeface="Times New Roman" panose="02020603050405020304" pitchFamily="18" charset="0"/>
                <a:cs typeface="Times New Roman" panose="02020603050405020304" pitchFamily="18" charset="0"/>
                <a:sym typeface="+mn-ea"/>
              </a:rPr>
              <a:t>ұлтты, жауын-шашынсыз. Оңтүстік-шығыстан, шығыстан жел соғады, күші 5-10 м/с. Ауа температурасы түнде 15-17, күндіз 8-10 градус аяз болады.</a:t>
            </a:r>
          </a:p>
          <a:p>
            <a:pPr algn="ctr"/>
            <a:r>
              <a:rPr lang="kk-KZ" sz="1150" b="1" dirty="0">
                <a:latin typeface="Times New Roman" panose="02020603050405020304" pitchFamily="18" charset="0"/>
                <a:cs typeface="Times New Roman" panose="02020603050405020304" pitchFamily="18" charset="0"/>
              </a:rPr>
              <a:t>23 желтоқсанға</a:t>
            </a:r>
            <a:endParaRPr lang="kk-KZ" sz="1150" b="1" dirty="0">
              <a:solidFill>
                <a:srgbClr val="000000"/>
              </a:solidFill>
              <a:latin typeface="Times New Roman" pitchFamily="18" charset="0"/>
              <a:cs typeface="Times New Roman" pitchFamily="18" charset="0"/>
            </a:endParaRPr>
          </a:p>
          <a:p>
            <a:pPr algn="ctr"/>
            <a:r>
              <a:rPr lang="ru-RU" sz="1150" b="1" dirty="0">
                <a:solidFill>
                  <a:srgbClr val="000000"/>
                </a:solidFill>
                <a:latin typeface="Times New Roman" pitchFamily="18" charset="0"/>
                <a:cs typeface="Times New Roman" pitchFamily="18" charset="0"/>
              </a:rPr>
              <a:t>2025 ж. 22 </a:t>
            </a:r>
            <a:r>
              <a:rPr lang="kk-KZ" sz="1150" b="1" dirty="0">
                <a:latin typeface="Times New Roman" panose="02020603050405020304" pitchFamily="18" charset="0"/>
                <a:cs typeface="Times New Roman" panose="02020603050405020304" pitchFamily="18" charset="0"/>
              </a:rPr>
              <a:t>желтоқсан </a:t>
            </a:r>
            <a:r>
              <a:rPr lang="ru-RU" sz="1150" b="1" dirty="0" err="1">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23 </a:t>
            </a:r>
            <a:r>
              <a:rPr lang="kk-KZ" sz="1150" b="1" dirty="0">
                <a:latin typeface="Times New Roman" panose="02020603050405020304" pitchFamily="18" charset="0"/>
                <a:cs typeface="Times New Roman" panose="02020603050405020304" pitchFamily="18" charset="0"/>
              </a:rPr>
              <a:t>желтоқсан </a:t>
            </a:r>
            <a:r>
              <a:rPr lang="ru-RU" sz="1150" b="1" dirty="0" err="1">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08-ге </a:t>
            </a:r>
            <a:r>
              <a:rPr lang="ru-RU" sz="1150" b="1" dirty="0" err="1">
                <a:solidFill>
                  <a:srgbClr val="000000"/>
                </a:solidFill>
                <a:latin typeface="Times New Roman" pitchFamily="18" charset="0"/>
                <a:cs typeface="Times New Roman" pitchFamily="18" charset="0"/>
              </a:rPr>
              <a:t>дейін</a:t>
            </a:r>
            <a:endParaRPr lang="ru-RU" sz="1150" b="1" dirty="0">
              <a:solidFill>
                <a:srgbClr val="000000"/>
              </a:solidFill>
              <a:latin typeface="Times New Roman" pitchFamily="18" charset="0"/>
              <a:cs typeface="Times New Roman" pitchFamily="18" charset="0"/>
            </a:endParaRPr>
          </a:p>
          <a:p>
            <a:pPr algn="just"/>
            <a:r>
              <a:rPr lang="ru-RU" altLang="ru-RU" sz="1150" dirty="0">
                <a:solidFill>
                  <a:srgbClr val="000000"/>
                </a:solidFill>
                <a:latin typeface="Times New Roman" pitchFamily="18" charset="0"/>
                <a:cs typeface="Times New Roman" pitchFamily="18" charset="0"/>
                <a:sym typeface="+mn-ea"/>
              </a:rPr>
              <a:t>Б</a:t>
            </a:r>
            <a:r>
              <a:rPr lang="kk-KZ" altLang="ru-RU" sz="1150" dirty="0">
                <a:latin typeface="Times New Roman" panose="02020603050405020304" pitchFamily="18" charset="0"/>
                <a:cs typeface="Times New Roman" panose="02020603050405020304" pitchFamily="18" charset="0"/>
                <a:sym typeface="+mn-ea"/>
              </a:rPr>
              <a:t>ұлтты, қар жауады</a:t>
            </a:r>
            <a:r>
              <a:rPr lang="kk-KZ" sz="1150" dirty="0">
                <a:latin typeface="Times New Roman" panose="02020603050405020304" pitchFamily="18" charset="0"/>
                <a:cs typeface="Times New Roman" panose="02020603050405020304" pitchFamily="18" charset="0"/>
              </a:rPr>
              <a:t>. Оңтүстіктен жел соғады, күші 5-10 м/с. Ауа температурасы 8-10 градус аяз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45937451"/>
              </p:ext>
            </p:extLst>
          </p:nvPr>
        </p:nvGraphicFramePr>
        <p:xfrm>
          <a:off x="5009368" y="4017596"/>
          <a:ext cx="4667576" cy="2150650"/>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val="3583770891"/>
                    </a:ext>
                  </a:extLst>
                </a:gridCol>
                <a:gridCol w="1433403">
                  <a:extLst>
                    <a:ext uri="{9D8B030D-6E8A-4147-A177-3AD203B41FA5}">
                      <a16:colId xmlns:a16="http://schemas.microsoft.com/office/drawing/2014/main" val="1276116030"/>
                    </a:ext>
                  </a:extLst>
                </a:gridCol>
                <a:gridCol w="1433403">
                  <a:extLst>
                    <a:ext uri="{9D8B030D-6E8A-4147-A177-3AD203B41FA5}">
                      <a16:colId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900" dirty="0">
                          <a:solidFill>
                            <a:schemeClr val="tx1"/>
                          </a:solidFill>
                          <a:latin typeface="Times New Roman" panose="02020603050405020304" pitchFamily="18" charset="0"/>
                          <a:cs typeface="Times New Roman" panose="02020603050405020304" pitchFamily="18" charset="0"/>
                        </a:rPr>
                        <a:t>Күкірсутек</a:t>
                      </a:r>
                      <a:r>
                        <a:rPr lang="kk-KZ" sz="900" baseline="0" dirty="0">
                          <a:solidFill>
                            <a:schemeClr val="tx1"/>
                          </a:solidFill>
                          <a:latin typeface="Times New Roman" panose="02020603050405020304" pitchFamily="18" charset="0"/>
                          <a:cs typeface="Times New Roman" panose="02020603050405020304" pitchFamily="18" charset="0"/>
                        </a:rPr>
                        <a:t>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73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a:solidFill>
                            <a:srgbClr val="000000"/>
                          </a:solidFill>
                          <a:effectLst/>
                          <a:latin typeface="Times New Roman" panose="02020603050405020304" pitchFamily="18" charset="0"/>
                          <a:cs typeface="Times New Roman" panose="02020603050405020304" pitchFamily="18" charset="0"/>
                        </a:rPr>
                        <a:t>1</a:t>
                      </a:r>
                      <a:r>
                        <a:rPr lang="kk-KZ" sz="1100" b="0" i="0" u="none" strike="noStrike" dirty="0">
                          <a:solidFill>
                            <a:srgbClr val="000000"/>
                          </a:solidFill>
                          <a:effectLst/>
                          <a:latin typeface="Times New Roman" panose="02020603050405020304" pitchFamily="18" charset="0"/>
                          <a:cs typeface="Times New Roman" panose="02020603050405020304" pitchFamily="18" charset="0"/>
                        </a:rPr>
                        <a:t>46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3701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913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Times New Roman" panose="02020603050405020304" pitchFamily="18" charset="0"/>
                          <a:cs typeface="Times New Roman" panose="02020603050405020304" pitchFamily="18" charset="0"/>
                        </a:rPr>
                        <a:t>1</a:t>
                      </a:r>
                      <a:r>
                        <a:rPr lang="kk-KZ" sz="1100" b="0" i="0" u="none" strike="noStrike" dirty="0">
                          <a:solidFill>
                            <a:srgbClr val="000000"/>
                          </a:solidFill>
                          <a:effectLst/>
                          <a:latin typeface="Times New Roman" panose="02020603050405020304" pitchFamily="18" charset="0"/>
                          <a:cs typeface="Times New Roman" panose="02020603050405020304" pitchFamily="18" charset="0"/>
                        </a:rPr>
                        <a:t>19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r>
                        <a:rPr lang="en-US" sz="1100" b="0" i="0" u="none" strike="noStrike" dirty="0">
                          <a:solidFill>
                            <a:srgbClr val="000000"/>
                          </a:solidFill>
                          <a:effectLst/>
                          <a:latin typeface="Times New Roman" panose="02020603050405020304" pitchFamily="18" charset="0"/>
                          <a:cs typeface="Times New Roman" panose="02020603050405020304" pitchFamily="18" charset="0"/>
                        </a:rPr>
                        <a:t>5</a:t>
                      </a:r>
                      <a:r>
                        <a:rPr lang="kk-KZ" sz="1100" b="0" i="0" u="none" strike="noStrike" dirty="0">
                          <a:solidFill>
                            <a:srgbClr val="000000"/>
                          </a:solidFill>
                          <a:effectLst/>
                          <a:latin typeface="Times New Roman" panose="02020603050405020304" pitchFamily="18" charset="0"/>
                          <a:cs typeface="Times New Roman" panose="02020603050405020304" pitchFamily="18" charset="0"/>
                        </a:rPr>
                        <a:t>94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79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a:solidFill>
                            <a:srgbClr val="000000"/>
                          </a:solidFill>
                          <a:effectLst/>
                          <a:latin typeface="Times New Roman" panose="02020603050405020304" pitchFamily="18" charset="0"/>
                          <a:cs typeface="Times New Roman" panose="02020603050405020304" pitchFamily="18" charset="0"/>
                        </a:rPr>
                        <a:t>197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7018">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a:solidFill>
                            <a:srgbClr val="000000"/>
                          </a:solidFill>
                          <a:effectLst/>
                          <a:latin typeface="Times New Roman" panose="02020603050405020304" pitchFamily="18" charset="0"/>
                          <a:cs typeface="Times New Roman" panose="02020603050405020304" pitchFamily="18" charset="0"/>
                        </a:rPr>
                        <a:t>213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a:t>
            </a:r>
            <a:r>
              <a:rPr lang="kk-KZ" altLang="ru-RU" sz="1200" b="1" dirty="0">
                <a:latin typeface="Times New Roman" panose="02020603050405020304" pitchFamily="18" charset="0"/>
                <a:cs typeface="Times New Roman" panose="02020603050405020304" pitchFamily="18" charset="0"/>
              </a:rPr>
              <a:t> желтоқсанға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240" y="2358483"/>
            <a:ext cx="4728063" cy="116185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50" dirty="0">
                <a:solidFill>
                  <a:schemeClr val="tx1"/>
                </a:solidFill>
                <a:latin typeface="Times New Roman" panose="02020603050405020304" pitchFamily="18" charset="0"/>
                <a:cs typeface="Times New Roman" panose="02020603050405020304" pitchFamily="18" charset="0"/>
              </a:rPr>
              <a:t>2025 жылғы </a:t>
            </a:r>
            <a:r>
              <a:rPr lang="kk-KZ" sz="1150">
                <a:solidFill>
                  <a:schemeClr val="tx1"/>
                </a:solidFill>
                <a:latin typeface="Times New Roman" panose="02020603050405020304" pitchFamily="18" charset="0"/>
                <a:cs typeface="Times New Roman" panose="02020603050405020304" pitchFamily="18" charset="0"/>
              </a:rPr>
              <a:t>22 желтоқсанда</a:t>
            </a:r>
            <a:r>
              <a:rPr lang="ru-RU" sz="115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a:solidFill>
                  <a:schemeClr val="tx1"/>
                </a:solidFill>
                <a:latin typeface="Times New Roman" panose="02020603050405020304" pitchFamily="18" charset="0"/>
                <a:cs typeface="Times New Roman" panose="02020603050405020304" pitchFamily="18" charset="0"/>
              </a:rPr>
              <a:t>жиналуына </a:t>
            </a:r>
            <a:r>
              <a:rPr lang="ru-RU" sz="1150" dirty="0" err="1">
                <a:solidFill>
                  <a:schemeClr val="tx1"/>
                </a:solidFill>
                <a:latin typeface="Times New Roman" panose="02020603050405020304" pitchFamily="18" charset="0"/>
                <a:cs typeface="Times New Roman" panose="02020603050405020304" pitchFamily="18" charset="0"/>
              </a:rPr>
              <a:t>ықпал</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a:solidFill>
                  <a:schemeClr val="tx1"/>
                </a:solidFill>
                <a:latin typeface="Times New Roman" panose="02020603050405020304" pitchFamily="18" charset="0"/>
                <a:cs typeface="Times New Roman" panose="02020603050405020304" pitchFamily="18" charset="0"/>
              </a:rPr>
              <a:t>23</a:t>
            </a:r>
            <a:r>
              <a:rPr lang="kk-KZ" sz="1150" dirty="0">
                <a:solidFill>
                  <a:schemeClr val="tx1"/>
                </a:solidFill>
                <a:latin typeface="Times New Roman" panose="02020603050405020304" pitchFamily="18" charset="0"/>
                <a:cs typeface="Times New Roman" panose="02020603050405020304" pitchFamily="18" charset="0"/>
              </a:rPr>
              <a:t> желтоқсан түнде </a:t>
            </a: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a:solidFill>
                  <a:schemeClr val="tx1"/>
                </a:solidFill>
                <a:latin typeface="Times New Roman" panose="02020603050405020304" pitchFamily="18" charset="0"/>
                <a:cs typeface="Times New Roman" panose="02020603050405020304" pitchFamily="18" charset="0"/>
              </a:rPr>
              <a:t>сейілуіне </a:t>
            </a:r>
            <a:r>
              <a:rPr lang="ru-RU" sz="1150" dirty="0" err="1">
                <a:solidFill>
                  <a:schemeClr val="tx1"/>
                </a:solidFill>
                <a:latin typeface="Times New Roman" panose="02020603050405020304" pitchFamily="18" charset="0"/>
                <a:cs typeface="Times New Roman" panose="02020603050405020304" pitchFamily="18" charset="0"/>
              </a:rPr>
              <a:t>ықпал</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rPr>
              <a:t>көтеріңкі </a:t>
            </a:r>
            <a:r>
              <a:rPr lang="kk-KZ" sz="1150" dirty="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33240" y="3280830"/>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Жан</a:t>
            </a:r>
            <a:r>
              <a:rPr lang="kk-KZ" altLang="ru-RU" sz="1200" dirty="0">
                <a:latin typeface="Times New Roman" panose="02020603050405020304" pitchFamily="18" charset="0"/>
                <a:cs typeface="Times New Roman" panose="02020603050405020304" pitchFamily="18" charset="0"/>
              </a:rPr>
              <a:t>қ</a:t>
            </a:r>
            <a:r>
              <a:rPr lang="ru-RU" altLang="ru-RU" sz="1200" dirty="0" err="1">
                <a:latin typeface="Times New Roman" panose="02020603050405020304" pitchFamily="18" charset="0"/>
                <a:cs typeface="Times New Roman" panose="02020603050405020304" pitchFamily="18" charset="0"/>
              </a:rPr>
              <a:t>ожа</a:t>
            </a:r>
            <a:r>
              <a:rPr lang="ru-RU" altLang="ru-RU" sz="1200" dirty="0">
                <a:latin typeface="Times New Roman" panose="02020603050405020304" pitchFamily="18" charset="0"/>
                <a:cs typeface="Times New Roman" panose="02020603050405020304" pitchFamily="18" charset="0"/>
              </a:rPr>
              <a:t> батыр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89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Аманжолқызы 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38775</TotalTime>
  <Words>635</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6370</cp:revision>
  <cp:lastPrinted>2021-07-01T07:38:07Z</cp:lastPrinted>
  <dcterms:created xsi:type="dcterms:W3CDTF">2018-03-27T06:03:00Z</dcterms:created>
  <dcterms:modified xsi:type="dcterms:W3CDTF">2025-12-21T08:17:01Z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