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3792540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22 желтоқсан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57177" y="144747"/>
            <a:ext cx="4712545" cy="2215991"/>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smtClean="0">
                <a:latin typeface="Times New Roman" panose="02020603050405020304" pitchFamily="18" charset="0"/>
                <a:cs typeface="Times New Roman" panose="02020603050405020304" pitchFamily="18" charset="0"/>
              </a:rPr>
              <a:t>23 </a:t>
            </a:r>
            <a:r>
              <a:rPr lang="kk-KZ" sz="1150" b="1" dirty="0" smtClean="0">
                <a:latin typeface="Times New Roman" panose="02020603050405020304" pitchFamily="18" charset="0"/>
                <a:cs typeface="Times New Roman" panose="02020603050405020304" pitchFamily="18" charset="0"/>
              </a:rPr>
              <a:t>желтоқсанға а</a:t>
            </a:r>
            <a:r>
              <a:rPr lang="kk-KZ" altLang="ru-RU" sz="1150" b="1" dirty="0" smtClean="0">
                <a:latin typeface="Times New Roman" pitchFamily="18" charset="0"/>
                <a:cs typeface="Times New Roman" pitchFamily="18" charset="0"/>
              </a:rPr>
              <a:t>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altLang="ru-RU" sz="1150" b="1" dirty="0" smtClean="0">
                <a:solidFill>
                  <a:srgbClr val="000000"/>
                </a:solidFill>
                <a:latin typeface="Times New Roman" pitchFamily="18" charset="0"/>
                <a:cs typeface="Times New Roman" pitchFamily="18" charset="0"/>
              </a:rPr>
              <a:t>22</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желтоқсан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a:t>
            </a:r>
            <a:r>
              <a:rPr lang="ru-RU" sz="1150" b="1"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23</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желтоқсанға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smtClean="0">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ru-RU" altLang="ru-RU" sz="1150" dirty="0" smtClean="0">
                <a:solidFill>
                  <a:srgbClr val="000000"/>
                </a:solidFill>
                <a:latin typeface="Times New Roman" pitchFamily="18" charset="0"/>
                <a:cs typeface="Times New Roman" pitchFamily="18" charset="0"/>
                <a:sym typeface="+mn-ea"/>
              </a:rPr>
              <a:t>Б</a:t>
            </a:r>
            <a:r>
              <a:rPr lang="kk-KZ" altLang="ru-RU" sz="1150" dirty="0" smtClean="0">
                <a:latin typeface="Times New Roman" panose="02020603050405020304" pitchFamily="18" charset="0"/>
                <a:cs typeface="Times New Roman" panose="02020603050405020304" pitchFamily="18" charset="0"/>
                <a:sym typeface="+mn-ea"/>
              </a:rPr>
              <a:t>ұлтты</a:t>
            </a:r>
            <a:r>
              <a:rPr lang="kk-KZ" altLang="ru-RU" sz="1150" dirty="0">
                <a:latin typeface="Times New Roman" panose="02020603050405020304" pitchFamily="18" charset="0"/>
                <a:cs typeface="Times New Roman" panose="02020603050405020304" pitchFamily="18" charset="0"/>
                <a:sym typeface="+mn-ea"/>
              </a:rPr>
              <a:t>, </a:t>
            </a:r>
            <a:r>
              <a:rPr lang="kk-KZ" altLang="ru-RU" sz="1150" dirty="0" smtClean="0">
                <a:latin typeface="Times New Roman" panose="02020603050405020304" pitchFamily="18" charset="0"/>
                <a:cs typeface="Times New Roman" panose="02020603050405020304" pitchFamily="18" charset="0"/>
                <a:sym typeface="+mn-ea"/>
              </a:rPr>
              <a:t>кей уақыттарда қар жауады, күндіз көктайғақ болады. Оңтүстіктен, оңтүстік-батыстан жел </a:t>
            </a:r>
            <a:r>
              <a:rPr lang="kk-KZ" altLang="ru-RU" sz="1150" dirty="0">
                <a:latin typeface="Times New Roman" panose="02020603050405020304" pitchFamily="18" charset="0"/>
                <a:cs typeface="Times New Roman" panose="02020603050405020304" pitchFamily="18" charset="0"/>
                <a:sym typeface="+mn-ea"/>
              </a:rPr>
              <a:t>соғады, күші 5-10 м/с. Ауа температурасы түнде </a:t>
            </a:r>
            <a:r>
              <a:rPr lang="kk-KZ" altLang="ru-RU" sz="1150" dirty="0" smtClean="0">
                <a:latin typeface="Times New Roman" panose="02020603050405020304" pitchFamily="18" charset="0"/>
                <a:cs typeface="Times New Roman" panose="02020603050405020304" pitchFamily="18" charset="0"/>
                <a:sym typeface="+mn-ea"/>
              </a:rPr>
              <a:t>9-11, </a:t>
            </a:r>
            <a:r>
              <a:rPr lang="kk-KZ" altLang="ru-RU" sz="1150" dirty="0">
                <a:latin typeface="Times New Roman" panose="02020603050405020304" pitchFamily="18" charset="0"/>
                <a:cs typeface="Times New Roman" panose="02020603050405020304" pitchFamily="18" charset="0"/>
                <a:sym typeface="+mn-ea"/>
              </a:rPr>
              <a:t>күндіз </a:t>
            </a:r>
            <a:r>
              <a:rPr lang="kk-KZ" altLang="ru-RU" sz="1150" dirty="0" smtClean="0">
                <a:latin typeface="Times New Roman" panose="02020603050405020304" pitchFamily="18" charset="0"/>
                <a:cs typeface="Times New Roman" panose="02020603050405020304" pitchFamily="18" charset="0"/>
                <a:sym typeface="+mn-ea"/>
              </a:rPr>
              <a:t>2-4 </a:t>
            </a:r>
            <a:r>
              <a:rPr lang="kk-KZ" altLang="ru-RU" sz="1150" dirty="0">
                <a:latin typeface="Times New Roman" panose="02020603050405020304" pitchFamily="18" charset="0"/>
                <a:cs typeface="Times New Roman" panose="02020603050405020304" pitchFamily="18" charset="0"/>
                <a:sym typeface="+mn-ea"/>
              </a:rPr>
              <a:t>градус </a:t>
            </a:r>
            <a:r>
              <a:rPr lang="kk-KZ" altLang="ru-RU" sz="1150" dirty="0" smtClean="0">
                <a:latin typeface="Times New Roman" panose="02020603050405020304" pitchFamily="18" charset="0"/>
                <a:cs typeface="Times New Roman" panose="02020603050405020304" pitchFamily="18" charset="0"/>
                <a:sym typeface="+mn-ea"/>
              </a:rPr>
              <a:t>суық </a:t>
            </a:r>
            <a:r>
              <a:rPr lang="kk-KZ" altLang="ru-RU" sz="1150" dirty="0" smtClean="0">
                <a:latin typeface="Times New Roman" panose="02020603050405020304" pitchFamily="18" charset="0"/>
                <a:cs typeface="Times New Roman" panose="02020603050405020304" pitchFamily="18" charset="0"/>
                <a:sym typeface="+mn-ea"/>
              </a:rPr>
              <a:t>болады</a:t>
            </a:r>
            <a:r>
              <a:rPr lang="kk-KZ" altLang="ru-RU" sz="1150" dirty="0" smtClean="0">
                <a:latin typeface="Times New Roman" panose="02020603050405020304" pitchFamily="18" charset="0"/>
                <a:cs typeface="Times New Roman" panose="02020603050405020304" pitchFamily="18" charset="0"/>
                <a:sym typeface="+mn-ea"/>
              </a:rPr>
              <a:t>.</a:t>
            </a:r>
          </a:p>
          <a:p>
            <a:pPr algn="ctr"/>
            <a:r>
              <a:rPr lang="kk-KZ" sz="1150" b="1" dirty="0" smtClean="0">
                <a:latin typeface="Times New Roman" panose="02020603050405020304" pitchFamily="18" charset="0"/>
                <a:cs typeface="Times New Roman" panose="02020603050405020304" pitchFamily="18" charset="0"/>
              </a:rPr>
              <a:t>24 </a:t>
            </a:r>
            <a:r>
              <a:rPr lang="kk-KZ" sz="1150" b="1" dirty="0" smtClean="0">
                <a:latin typeface="Times New Roman" panose="02020603050405020304" pitchFamily="18" charset="0"/>
                <a:cs typeface="Times New Roman" panose="02020603050405020304" pitchFamily="18" charset="0"/>
              </a:rPr>
              <a:t>желтоқсанға</a:t>
            </a:r>
            <a:endParaRPr lang="kk-KZ" sz="1150" b="1" dirty="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ж. </a:t>
            </a:r>
            <a:r>
              <a:rPr lang="ru-RU" sz="1150" b="1" dirty="0" smtClean="0">
                <a:solidFill>
                  <a:srgbClr val="000000"/>
                </a:solidFill>
                <a:latin typeface="Times New Roman" pitchFamily="18" charset="0"/>
                <a:cs typeface="Times New Roman" pitchFamily="18" charset="0"/>
              </a:rPr>
              <a:t>23 </a:t>
            </a:r>
            <a:r>
              <a:rPr lang="kk-KZ" sz="1150" b="1" dirty="0" smtClean="0">
                <a:latin typeface="Times New Roman" panose="02020603050405020304" pitchFamily="18" charset="0"/>
                <a:cs typeface="Times New Roman" panose="02020603050405020304" pitchFamily="18" charset="0"/>
              </a:rPr>
              <a:t>желтоқсан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20-дан </a:t>
            </a:r>
            <a:r>
              <a:rPr lang="ru-RU" sz="1150" b="1" dirty="0" err="1" smtClean="0">
                <a:solidFill>
                  <a:srgbClr val="000000"/>
                </a:solidFill>
                <a:latin typeface="Times New Roman" pitchFamily="18" charset="0"/>
                <a:cs typeface="Times New Roman" pitchFamily="18" charset="0"/>
              </a:rPr>
              <a:t>бастап</a:t>
            </a:r>
            <a:r>
              <a:rPr lang="ru-RU" sz="1150" b="1" smtClean="0">
                <a:solidFill>
                  <a:srgbClr val="000000"/>
                </a:solidFill>
                <a:latin typeface="Times New Roman" pitchFamily="18" charset="0"/>
                <a:cs typeface="Times New Roman" pitchFamily="18" charset="0"/>
              </a:rPr>
              <a:t> </a:t>
            </a:r>
            <a:r>
              <a:rPr lang="ru-RU" sz="1150" b="1" smtClean="0">
                <a:latin typeface="Times New Roman" panose="02020603050405020304" pitchFamily="18" charset="0"/>
                <a:cs typeface="Times New Roman" panose="02020603050405020304" pitchFamily="18" charset="0"/>
              </a:rPr>
              <a:t> </a:t>
            </a:r>
            <a:r>
              <a:rPr lang="ru-RU" sz="1150" b="1" smtClean="0">
                <a:latin typeface="Times New Roman" panose="02020603050405020304" pitchFamily="18" charset="0"/>
                <a:cs typeface="Times New Roman" panose="02020603050405020304" pitchFamily="18" charset="0"/>
              </a:rPr>
              <a:t>24 </a:t>
            </a:r>
            <a:r>
              <a:rPr lang="kk-KZ" sz="1150" b="1" dirty="0" smtClean="0">
                <a:latin typeface="Times New Roman" panose="02020603050405020304" pitchFamily="18" charset="0"/>
                <a:cs typeface="Times New Roman" panose="02020603050405020304" pitchFamily="18" charset="0"/>
              </a:rPr>
              <a:t>желтоқсан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ru-RU" altLang="ru-RU" sz="1150" dirty="0">
                <a:solidFill>
                  <a:srgbClr val="000000"/>
                </a:solidFill>
                <a:latin typeface="Times New Roman" pitchFamily="18" charset="0"/>
                <a:cs typeface="Times New Roman" pitchFamily="18" charset="0"/>
                <a:sym typeface="+mn-ea"/>
              </a:rPr>
              <a:t>Б</a:t>
            </a:r>
            <a:r>
              <a:rPr lang="kk-KZ" altLang="ru-RU" sz="1150" dirty="0" smtClean="0">
                <a:latin typeface="Times New Roman" panose="02020603050405020304" pitchFamily="18" charset="0"/>
                <a:cs typeface="Times New Roman" panose="02020603050405020304" pitchFamily="18" charset="0"/>
                <a:sym typeface="+mn-ea"/>
              </a:rPr>
              <a:t>ұлтты, </a:t>
            </a:r>
            <a:r>
              <a:rPr lang="kk-KZ" altLang="ru-RU" sz="1150" dirty="0" smtClean="0">
                <a:latin typeface="Times New Roman" panose="02020603050405020304" pitchFamily="18" charset="0"/>
                <a:cs typeface="Times New Roman" panose="02020603050405020304" pitchFamily="18" charset="0"/>
                <a:sym typeface="+mn-ea"/>
              </a:rPr>
              <a:t>аздаған жауын-шашын (жаңбыр, қар)</a:t>
            </a:r>
            <a:r>
              <a:rPr lang="kk-KZ" altLang="ru-RU" sz="1150" dirty="0" smtClean="0">
                <a:latin typeface="Times New Roman" panose="02020603050405020304" pitchFamily="18" charset="0"/>
                <a:cs typeface="Times New Roman" panose="02020603050405020304" pitchFamily="18" charset="0"/>
                <a:sym typeface="+mn-ea"/>
              </a:rPr>
              <a:t> жауады, көктайғақ болады</a:t>
            </a:r>
            <a:r>
              <a:rPr lang="kk-KZ" sz="1150" dirty="0" smtClean="0">
                <a:latin typeface="Times New Roman" panose="02020603050405020304" pitchFamily="18" charset="0"/>
                <a:cs typeface="Times New Roman" panose="02020603050405020304" pitchFamily="18" charset="0"/>
              </a:rPr>
              <a:t>. Оңтүстік-батыстан </a:t>
            </a:r>
            <a:r>
              <a:rPr lang="kk-KZ" sz="1150" dirty="0" smtClean="0">
                <a:latin typeface="Times New Roman" panose="02020603050405020304" pitchFamily="18" charset="0"/>
                <a:cs typeface="Times New Roman" panose="02020603050405020304" pitchFamily="18" charset="0"/>
              </a:rPr>
              <a:t>жел соғады, күші </a:t>
            </a:r>
            <a:r>
              <a:rPr lang="kk-KZ" sz="1150" dirty="0" smtClean="0">
                <a:latin typeface="Times New Roman" panose="02020603050405020304" pitchFamily="18" charset="0"/>
                <a:cs typeface="Times New Roman" panose="02020603050405020304" pitchFamily="18" charset="0"/>
              </a:rPr>
              <a:t>3-8 </a:t>
            </a:r>
            <a:r>
              <a:rPr lang="kk-KZ" sz="1150" dirty="0" smtClean="0">
                <a:latin typeface="Times New Roman" panose="02020603050405020304" pitchFamily="18" charset="0"/>
                <a:cs typeface="Times New Roman" panose="02020603050405020304" pitchFamily="18" charset="0"/>
              </a:rPr>
              <a:t>м/с. Ауа температурасы </a:t>
            </a:r>
            <a:r>
              <a:rPr lang="kk-KZ" sz="1150" dirty="0" smtClean="0">
                <a:latin typeface="Times New Roman" panose="02020603050405020304" pitchFamily="18" charset="0"/>
                <a:cs typeface="Times New Roman" panose="02020603050405020304" pitchFamily="18" charset="0"/>
              </a:rPr>
              <a:t>2-4 градус суық </a:t>
            </a:r>
            <a:r>
              <a:rPr lang="kk-KZ" sz="1150" dirty="0" smtClean="0">
                <a:latin typeface="Times New Roman" panose="02020603050405020304" pitchFamily="18" charset="0"/>
                <a:cs typeface="Times New Roman" panose="02020603050405020304" pitchFamily="18" charset="0"/>
              </a:rPr>
              <a:t>болады.</a:t>
            </a:r>
            <a:endParaRPr lang="kk-KZ" sz="115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45937451"/>
              </p:ext>
            </p:extLst>
          </p:nvPr>
        </p:nvGraphicFramePr>
        <p:xfrm>
          <a:off x="5009368" y="4017596"/>
          <a:ext cx="4667576" cy="2150650"/>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900" dirty="0" smtClean="0">
                          <a:solidFill>
                            <a:schemeClr val="tx1"/>
                          </a:solidFill>
                          <a:latin typeface="Times New Roman" panose="02020603050405020304" pitchFamily="18" charset="0"/>
                          <a:cs typeface="Times New Roman" panose="02020603050405020304" pitchFamily="18" charset="0"/>
                        </a:rPr>
                        <a:t>Күкірсутек</a:t>
                      </a:r>
                      <a:r>
                        <a:rPr lang="kk-KZ" sz="9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95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89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1304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0.261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666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151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377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22</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240" y="2358483"/>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23 желтоқсанда, </a:t>
            </a:r>
            <a:r>
              <a:rPr lang="ru-RU" sz="1150" dirty="0" smtClean="0">
                <a:solidFill>
                  <a:schemeClr val="tx1"/>
                </a:solidFill>
                <a:latin typeface="Times New Roman" panose="02020603050405020304" pitchFamily="18" charset="0"/>
                <a:cs typeface="Times New Roman" panose="02020603050405020304" pitchFamily="18" charset="0"/>
              </a:rPr>
              <a:t>24</a:t>
            </a:r>
            <a:r>
              <a:rPr lang="kk-KZ"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желтоқсан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33240" y="3280830"/>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38914</TotalTime>
  <Words>545</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6375</cp:revision>
  <cp:lastPrinted>2021-07-01T07:38:07Z</cp:lastPrinted>
  <dcterms:created xsi:type="dcterms:W3CDTF">2018-03-27T06:03:00Z</dcterms:created>
  <dcterms:modified xsi:type="dcterms:W3CDTF">2025-12-22T07:41:54Z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