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435190"/>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9975" y="111485"/>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желтоқсанға </a:t>
            </a:r>
            <a:r>
              <a:rPr lang="kk-KZ"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20-дан 24 </a:t>
            </a:r>
            <a:r>
              <a:rPr lang="ru-RU" altLang="ru-RU" sz="1200" b="1" dirty="0" err="1">
                <a:latin typeface="Times New Roman" panose="02020603050405020304" pitchFamily="18" charset="0"/>
                <a:cs typeface="Times New Roman" pitchFamily="18" charset="0"/>
              </a:rPr>
              <a:t>желтоқсан</a:t>
            </a:r>
            <a:r>
              <a:rPr lang="kk-KZ" altLang="ru-RU" sz="1200" b="1" dirty="0">
                <a:latin typeface="Times New Roman" panose="02020603050405020304" pitchFamily="18" charset="0"/>
                <a:cs typeface="Times New Roman" pitchFamily="18" charset="0"/>
              </a:rPr>
              <a:t>ның</a:t>
            </a:r>
            <a:r>
              <a:rPr lang="ru-RU" altLang="ru-RU" sz="1200" b="1" dirty="0">
                <a:latin typeface="Times New Roman" panose="02020603050405020304" pitchFamily="18" charset="0"/>
                <a:cs typeface="Times New Roman" pitchFamily="18" charset="0"/>
              </a:rPr>
              <a:t> сағ.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және таңертең қар жауады, жаяу бұрқасын күтіледі. Жолдарда көктайғақ күтіледі. </a:t>
            </a:r>
            <a:r>
              <a:rPr lang="ru-RU" sz="1200" dirty="0" err="1">
                <a:solidFill>
                  <a:prstClr val="black"/>
                </a:solidFill>
                <a:latin typeface="Times New Roman" panose="02020603050405020304" pitchFamily="18" charset="0"/>
                <a:cs typeface="Times New Roman" pitchFamily="18" charset="0"/>
              </a:rPr>
              <a:t>Оңтүстік-батыстан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9-14,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және</a:t>
            </a:r>
            <a:r>
              <a:rPr lang="ru-RU" sz="1200" dirty="0">
                <a:solidFill>
                  <a:prstClr val="black"/>
                </a:solidFill>
                <a:latin typeface="Times New Roman" panose="02020603050405020304" pitchFamily="18" charset="0"/>
                <a:cs typeface="Times New Roman" pitchFamily="18" charset="0"/>
              </a:rPr>
              <a:t> та</a:t>
            </a:r>
            <a:r>
              <a:rPr lang="kk-KZ" sz="1200" dirty="0">
                <a:solidFill>
                  <a:prstClr val="black"/>
                </a:solidFill>
                <a:latin typeface="Times New Roman" panose="02020603050405020304" pitchFamily="18" charset="0"/>
                <a:cs typeface="Times New Roman" pitchFamily="18" charset="0"/>
              </a:rPr>
              <a:t>ңертең </a:t>
            </a:r>
            <a:r>
              <a:rPr lang="ru-RU" sz="1200" dirty="0" err="1">
                <a:solidFill>
                  <a:prstClr val="black"/>
                </a:solidFill>
                <a:latin typeface="Times New Roman" panose="02020603050405020304" pitchFamily="18" charset="0"/>
                <a:cs typeface="Times New Roman" pitchFamily="18" charset="0"/>
              </a:rPr>
              <a:t>екпіні</a:t>
            </a:r>
            <a:r>
              <a:rPr lang="ru-RU" sz="1200" dirty="0">
                <a:solidFill>
                  <a:prstClr val="black"/>
                </a:solidFill>
                <a:latin typeface="Times New Roman" panose="02020603050405020304" pitchFamily="18" charset="0"/>
                <a:cs typeface="Times New Roman" pitchFamily="18" charset="0"/>
              </a:rPr>
              <a:t> 15-20 м/с.</a:t>
            </a:r>
            <a:r>
              <a:rPr lang="kk-KZ" sz="1200" dirty="0">
                <a:solidFill>
                  <a:prstClr val="black"/>
                </a:solidFill>
                <a:latin typeface="Times New Roman" panose="02020603050405020304" pitchFamily="18" charset="0"/>
                <a:cs typeface="Times New Roman" pitchFamily="18" charset="0"/>
              </a:rPr>
              <a:t>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5-7,  күндіз 2-4 градус аяз.</a:t>
            </a:r>
          </a:p>
          <a:p>
            <a:pPr indent="182563" algn="just"/>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желтоқсанға </a:t>
            </a:r>
            <a:r>
              <a:rPr lang="ru-RU" sz="1200" b="1" dirty="0">
                <a:solidFill>
                  <a:srgbClr val="000000"/>
                </a:solidFill>
                <a:latin typeface="Times New Roman" panose="02020603050405020304" pitchFamily="18" charset="0"/>
                <a:cs typeface="Times New Roman" panose="02020603050405020304" pitchFamily="18" charset="0"/>
              </a:rPr>
              <a:t>2025 ж.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желтоқсанның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қар жауады, жаяу бұрқасын күтіледі.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6-8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заттардың </a:t>
            </a:r>
            <a:r>
              <a:rPr lang="ru-RU" sz="1200" b="1" i="1" dirty="0">
                <a:latin typeface="Times New Roman" pitchFamily="18" charset="0"/>
                <a:cs typeface="Times New Roman" pitchFamily="18" charset="0"/>
              </a:rPr>
              <a:t>сейілуіне</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ескертуі жоқ</a:t>
            </a: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желто</a:t>
            </a:r>
            <a:r>
              <a:rPr lang="kk-KZ" altLang="ru-RU" sz="1200" b="1" dirty="0">
                <a:latin typeface="Times New Roman" panose="02020603050405020304" pitchFamily="18" charset="0"/>
                <a:cs typeface="Times New Roman" panose="02020603050405020304" pitchFamily="18" charset="0"/>
              </a:rPr>
              <a:t>қсанға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31427533"/>
              </p:ext>
            </p:extLst>
          </p:nvPr>
        </p:nvGraphicFramePr>
        <p:xfrm>
          <a:off x="5001868" y="4293096"/>
          <a:ext cx="4572000" cy="2049210"/>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3204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108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169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907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169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169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1910">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С./Исмагулова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20624</TotalTime>
  <Words>598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3946</cp:revision>
  <cp:lastPrinted>2021-07-01T07:38:07Z</cp:lastPrinted>
  <dcterms:created xsi:type="dcterms:W3CDTF">2018-03-27T06:03:00Z</dcterms:created>
  <dcterms:modified xsi:type="dcterms:W3CDTF">2025-12-23T07:55:10Z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